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6" r:id="rId2"/>
    <p:sldId id="257" r:id="rId3"/>
    <p:sldId id="258" r:id="rId4"/>
    <p:sldId id="271" r:id="rId5"/>
    <p:sldId id="259" r:id="rId6"/>
    <p:sldId id="262" r:id="rId7"/>
    <p:sldId id="265" r:id="rId8"/>
    <p:sldId id="266" r:id="rId9"/>
    <p:sldId id="267" r:id="rId10"/>
    <p:sldId id="270" r:id="rId11"/>
    <p:sldId id="269" r:id="rId12"/>
    <p:sldId id="260" r:id="rId13"/>
    <p:sldId id="263" r:id="rId14"/>
    <p:sldId id="264"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A74C0-29C9-4D8B-A746-2FB2056FF92E}" v="11" dt="2021-12-02T07:56:00.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72" autoAdjust="0"/>
  </p:normalViewPr>
  <p:slideViewPr>
    <p:cSldViewPr snapToGrid="0">
      <p:cViewPr varScale="1">
        <p:scale>
          <a:sx n="74" d="100"/>
          <a:sy n="74" d="100"/>
        </p:scale>
        <p:origin x="10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瑀婕 陳" userId="c176ebd2e60a71ab" providerId="LiveId" clId="{9BDA74C0-29C9-4D8B-A746-2FB2056FF92E}"/>
    <pc:docChg chg="undo custSel modSld">
      <pc:chgData name="瑀婕 陳" userId="c176ebd2e60a71ab" providerId="LiveId" clId="{9BDA74C0-29C9-4D8B-A746-2FB2056FF92E}" dt="2021-12-02T08:04:11.056" v="449" actId="20577"/>
      <pc:docMkLst>
        <pc:docMk/>
      </pc:docMkLst>
      <pc:sldChg chg="modSp mod">
        <pc:chgData name="瑀婕 陳" userId="c176ebd2e60a71ab" providerId="LiveId" clId="{9BDA74C0-29C9-4D8B-A746-2FB2056FF92E}" dt="2021-12-02T05:44:08.295" v="386" actId="947"/>
        <pc:sldMkLst>
          <pc:docMk/>
          <pc:sldMk cId="1709457213" sldId="256"/>
        </pc:sldMkLst>
        <pc:spChg chg="mod">
          <ac:chgData name="瑀婕 陳" userId="c176ebd2e60a71ab" providerId="LiveId" clId="{9BDA74C0-29C9-4D8B-A746-2FB2056FF92E}" dt="2021-12-02T05:44:08.295" v="386" actId="947"/>
          <ac:spMkLst>
            <pc:docMk/>
            <pc:sldMk cId="1709457213" sldId="256"/>
            <ac:spMk id="5" creationId="{5EEB6E31-701D-494F-9617-DB8EE861743A}"/>
          </ac:spMkLst>
        </pc:spChg>
      </pc:sldChg>
      <pc:sldChg chg="modSp mod modNotesTx">
        <pc:chgData name="瑀婕 陳" userId="c176ebd2e60a71ab" providerId="LiveId" clId="{9BDA74C0-29C9-4D8B-A746-2FB2056FF92E}" dt="2021-12-02T07:51:46.699" v="422" actId="20577"/>
        <pc:sldMkLst>
          <pc:docMk/>
          <pc:sldMk cId="1613137402" sldId="257"/>
        </pc:sldMkLst>
        <pc:spChg chg="mod">
          <ac:chgData name="瑀婕 陳" userId="c176ebd2e60a71ab" providerId="LiveId" clId="{9BDA74C0-29C9-4D8B-A746-2FB2056FF92E}" dt="2021-12-02T07:51:46.699" v="422" actId="20577"/>
          <ac:spMkLst>
            <pc:docMk/>
            <pc:sldMk cId="1613137402" sldId="257"/>
            <ac:spMk id="3" creationId="{F7F0B8E0-3C1C-4C6E-ACBF-51F14D2E3F06}"/>
          </ac:spMkLst>
        </pc:spChg>
      </pc:sldChg>
      <pc:sldChg chg="modSp mod modNotesTx">
        <pc:chgData name="瑀婕 陳" userId="c176ebd2e60a71ab" providerId="LiveId" clId="{9BDA74C0-29C9-4D8B-A746-2FB2056FF92E}" dt="2021-12-02T07:56:03.095" v="438" actId="20577"/>
        <pc:sldMkLst>
          <pc:docMk/>
          <pc:sldMk cId="3717023597" sldId="258"/>
        </pc:sldMkLst>
        <pc:spChg chg="mod">
          <ac:chgData name="瑀婕 陳" userId="c176ebd2e60a71ab" providerId="LiveId" clId="{9BDA74C0-29C9-4D8B-A746-2FB2056FF92E}" dt="2021-12-02T07:56:03.095" v="438" actId="20577"/>
          <ac:spMkLst>
            <pc:docMk/>
            <pc:sldMk cId="3717023597" sldId="258"/>
            <ac:spMk id="3" creationId="{F7F0B8E0-3C1C-4C6E-ACBF-51F14D2E3F06}"/>
          </ac:spMkLst>
        </pc:spChg>
      </pc:sldChg>
      <pc:sldChg chg="modNotesTx">
        <pc:chgData name="瑀婕 陳" userId="c176ebd2e60a71ab" providerId="LiveId" clId="{9BDA74C0-29C9-4D8B-A746-2FB2056FF92E}" dt="2021-12-01T11:58:20.615" v="234" actId="20577"/>
        <pc:sldMkLst>
          <pc:docMk/>
          <pc:sldMk cId="2218019705" sldId="260"/>
        </pc:sldMkLst>
      </pc:sldChg>
      <pc:sldChg chg="modSp mod">
        <pc:chgData name="瑀婕 陳" userId="c176ebd2e60a71ab" providerId="LiveId" clId="{9BDA74C0-29C9-4D8B-A746-2FB2056FF92E}" dt="2021-12-02T05:33:17.884" v="380" actId="20577"/>
        <pc:sldMkLst>
          <pc:docMk/>
          <pc:sldMk cId="3142583851" sldId="262"/>
        </pc:sldMkLst>
        <pc:spChg chg="mod">
          <ac:chgData name="瑀婕 陳" userId="c176ebd2e60a71ab" providerId="LiveId" clId="{9BDA74C0-29C9-4D8B-A746-2FB2056FF92E}" dt="2021-12-02T05:33:17.884" v="380" actId="20577"/>
          <ac:spMkLst>
            <pc:docMk/>
            <pc:sldMk cId="3142583851" sldId="262"/>
            <ac:spMk id="3" creationId="{F7F0B8E0-3C1C-4C6E-ACBF-51F14D2E3F06}"/>
          </ac:spMkLst>
        </pc:spChg>
      </pc:sldChg>
      <pc:sldChg chg="modSp mod">
        <pc:chgData name="瑀婕 陳" userId="c176ebd2e60a71ab" providerId="LiveId" clId="{9BDA74C0-29C9-4D8B-A746-2FB2056FF92E}" dt="2021-12-01T11:46:46.534" v="36" actId="20577"/>
        <pc:sldMkLst>
          <pc:docMk/>
          <pc:sldMk cId="3381175904" sldId="263"/>
        </pc:sldMkLst>
        <pc:spChg chg="mod">
          <ac:chgData name="瑀婕 陳" userId="c176ebd2e60a71ab" providerId="LiveId" clId="{9BDA74C0-29C9-4D8B-A746-2FB2056FF92E}" dt="2021-12-01T11:46:46.534" v="36" actId="20577"/>
          <ac:spMkLst>
            <pc:docMk/>
            <pc:sldMk cId="3381175904" sldId="263"/>
            <ac:spMk id="3" creationId="{F7F0B8E0-3C1C-4C6E-ACBF-51F14D2E3F06}"/>
          </ac:spMkLst>
        </pc:spChg>
      </pc:sldChg>
      <pc:sldChg chg="modSp mod modNotesTx">
        <pc:chgData name="瑀婕 陳" userId="c176ebd2e60a71ab" providerId="LiveId" clId="{9BDA74C0-29C9-4D8B-A746-2FB2056FF92E}" dt="2021-12-01T11:59:56.133" v="350" actId="20577"/>
        <pc:sldMkLst>
          <pc:docMk/>
          <pc:sldMk cId="72753218" sldId="264"/>
        </pc:sldMkLst>
        <pc:spChg chg="mod">
          <ac:chgData name="瑀婕 陳" userId="c176ebd2e60a71ab" providerId="LiveId" clId="{9BDA74C0-29C9-4D8B-A746-2FB2056FF92E}" dt="2021-12-01T11:47:53.041" v="38"/>
          <ac:spMkLst>
            <pc:docMk/>
            <pc:sldMk cId="72753218" sldId="264"/>
            <ac:spMk id="3" creationId="{F7F0B8E0-3C1C-4C6E-ACBF-51F14D2E3F06}"/>
          </ac:spMkLst>
        </pc:spChg>
      </pc:sldChg>
      <pc:sldChg chg="modSp mod">
        <pc:chgData name="瑀婕 陳" userId="c176ebd2e60a71ab" providerId="LiveId" clId="{9BDA74C0-29C9-4D8B-A746-2FB2056FF92E}" dt="2021-12-01T09:39:02.160" v="33" actId="20577"/>
        <pc:sldMkLst>
          <pc:docMk/>
          <pc:sldMk cId="4200452064" sldId="267"/>
        </pc:sldMkLst>
        <pc:spChg chg="mod">
          <ac:chgData name="瑀婕 陳" userId="c176ebd2e60a71ab" providerId="LiveId" clId="{9BDA74C0-29C9-4D8B-A746-2FB2056FF92E}" dt="2021-12-01T09:39:02.160" v="33" actId="20577"/>
          <ac:spMkLst>
            <pc:docMk/>
            <pc:sldMk cId="4200452064" sldId="267"/>
            <ac:spMk id="3" creationId="{F7F0B8E0-3C1C-4C6E-ACBF-51F14D2E3F06}"/>
          </ac:spMkLst>
        </pc:spChg>
      </pc:sldChg>
      <pc:sldChg chg="addSp delSp modSp mod">
        <pc:chgData name="瑀婕 陳" userId="c176ebd2e60a71ab" providerId="LiveId" clId="{9BDA74C0-29C9-4D8B-A746-2FB2056FF92E}" dt="2021-11-24T17:31:43.168" v="16" actId="1076"/>
        <pc:sldMkLst>
          <pc:docMk/>
          <pc:sldMk cId="275721776" sldId="270"/>
        </pc:sldMkLst>
        <pc:spChg chg="mod">
          <ac:chgData name="瑀婕 陳" userId="c176ebd2e60a71ab" providerId="LiveId" clId="{9BDA74C0-29C9-4D8B-A746-2FB2056FF92E}" dt="2021-11-24T17:30:55.343" v="4" actId="20577"/>
          <ac:spMkLst>
            <pc:docMk/>
            <pc:sldMk cId="275721776" sldId="270"/>
            <ac:spMk id="3" creationId="{F7F0B8E0-3C1C-4C6E-ACBF-51F14D2E3F06}"/>
          </ac:spMkLst>
        </pc:spChg>
        <pc:grpChg chg="add mod">
          <ac:chgData name="瑀婕 陳" userId="c176ebd2e60a71ab" providerId="LiveId" clId="{9BDA74C0-29C9-4D8B-A746-2FB2056FF92E}" dt="2021-11-24T17:31:43.168" v="16" actId="1076"/>
          <ac:grpSpMkLst>
            <pc:docMk/>
            <pc:sldMk cId="275721776" sldId="270"/>
            <ac:grpSpMk id="8" creationId="{68C61869-0403-4EAD-A353-E439231752EB}"/>
          </ac:grpSpMkLst>
        </pc:grpChg>
        <pc:picChg chg="add mod ord">
          <ac:chgData name="瑀婕 陳" userId="c176ebd2e60a71ab" providerId="LiveId" clId="{9BDA74C0-29C9-4D8B-A746-2FB2056FF92E}" dt="2021-11-24T17:31:35.318" v="13" actId="164"/>
          <ac:picMkLst>
            <pc:docMk/>
            <pc:sldMk cId="275721776" sldId="270"/>
            <ac:picMk id="5" creationId="{5582A153-206C-4C21-B2E2-7605F3B72F35}"/>
          </ac:picMkLst>
        </pc:picChg>
        <pc:picChg chg="add mod">
          <ac:chgData name="瑀婕 陳" userId="c176ebd2e60a71ab" providerId="LiveId" clId="{9BDA74C0-29C9-4D8B-A746-2FB2056FF92E}" dt="2021-11-24T17:31:35.318" v="13" actId="164"/>
          <ac:picMkLst>
            <pc:docMk/>
            <pc:sldMk cId="275721776" sldId="270"/>
            <ac:picMk id="7" creationId="{7518846A-E92E-4CA8-8DBA-1261CCB48881}"/>
          </ac:picMkLst>
        </pc:picChg>
        <pc:picChg chg="del mod">
          <ac:chgData name="瑀婕 陳" userId="c176ebd2e60a71ab" providerId="LiveId" clId="{9BDA74C0-29C9-4D8B-A746-2FB2056FF92E}" dt="2021-11-24T17:31:00.243" v="6" actId="478"/>
          <ac:picMkLst>
            <pc:docMk/>
            <pc:sldMk cId="275721776" sldId="270"/>
            <ac:picMk id="11" creationId="{C7E4039E-6565-43A9-8CA7-780AEE75BCF2}"/>
          </ac:picMkLst>
        </pc:picChg>
      </pc:sldChg>
      <pc:sldChg chg="modSp mod">
        <pc:chgData name="瑀婕 陳" userId="c176ebd2e60a71ab" providerId="LiveId" clId="{9BDA74C0-29C9-4D8B-A746-2FB2056FF92E}" dt="2021-12-02T08:04:11.056" v="449" actId="20577"/>
        <pc:sldMkLst>
          <pc:docMk/>
          <pc:sldMk cId="4234916094" sldId="271"/>
        </pc:sldMkLst>
        <pc:spChg chg="mod">
          <ac:chgData name="瑀婕 陳" userId="c176ebd2e60a71ab" providerId="LiveId" clId="{9BDA74C0-29C9-4D8B-A746-2FB2056FF92E}" dt="2021-12-02T08:04:11.056" v="449" actId="20577"/>
          <ac:spMkLst>
            <pc:docMk/>
            <pc:sldMk cId="4234916094" sldId="271"/>
            <ac:spMk id="3" creationId="{F7F0B8E0-3C1C-4C6E-ACBF-51F14D2E3F0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8932071-BB47-419D-85F7-7AA93F1E33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3E324A2-00B4-40CC-8391-CA5762838A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DD3D22-FCB3-4D4E-8550-7A5E160389AF}" type="datetimeFigureOut">
              <a:rPr lang="zh-TW" altLang="en-US" smtClean="0"/>
              <a:t>2021/12/2</a:t>
            </a:fld>
            <a:endParaRPr lang="zh-TW" altLang="en-US"/>
          </a:p>
        </p:txBody>
      </p:sp>
      <p:sp>
        <p:nvSpPr>
          <p:cNvPr id="4" name="頁尾版面配置區 3">
            <a:extLst>
              <a:ext uri="{FF2B5EF4-FFF2-40B4-BE49-F238E27FC236}">
                <a16:creationId xmlns:a16="http://schemas.microsoft.com/office/drawing/2014/main" id="{07310F7C-C123-4315-BA02-FC34897E39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DB4F80E3-630B-41C7-B844-E02F034B2C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84429C-D0A2-4CF9-927C-7258075AC125}" type="slidenum">
              <a:rPr lang="zh-TW" altLang="en-US" smtClean="0"/>
              <a:t>‹#›</a:t>
            </a:fld>
            <a:endParaRPr lang="zh-TW" altLang="en-US"/>
          </a:p>
        </p:txBody>
      </p:sp>
    </p:spTree>
    <p:extLst>
      <p:ext uri="{BB962C8B-B14F-4D97-AF65-F5344CB8AC3E}">
        <p14:creationId xmlns:p14="http://schemas.microsoft.com/office/powerpoint/2010/main" val="2019938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77F42-578D-4A31-A5AD-17F6B9066681}" type="datetimeFigureOut">
              <a:rPr lang="zh-TW" altLang="en-US" smtClean="0"/>
              <a:t>2021/12/2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0F141-53B2-4C91-8554-14F79501987D}" type="slidenum">
              <a:rPr lang="zh-TW" altLang="en-US" smtClean="0"/>
              <a:t>‹#›</a:t>
            </a:fld>
            <a:endParaRPr lang="zh-TW" altLang="en-US"/>
          </a:p>
        </p:txBody>
      </p:sp>
    </p:spTree>
    <p:extLst>
      <p:ext uri="{BB962C8B-B14F-4D97-AF65-F5344CB8AC3E}">
        <p14:creationId xmlns:p14="http://schemas.microsoft.com/office/powerpoint/2010/main" val="239645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zh.wikipedia.org/wiki/%E7%9F%A5%E8%A6%BA" TargetMode="External"/><Relationship Id="rId13" Type="http://schemas.openxmlformats.org/officeDocument/2006/relationships/hyperlink" Target="https://zh.wikipedia.org/wiki/%E8%A1%8C%E7%82%BA" TargetMode="External"/><Relationship Id="rId3" Type="http://schemas.openxmlformats.org/officeDocument/2006/relationships/hyperlink" Target="https://zh.wikipedia.org/wiki/Delta%E6%B3%A2" TargetMode="External"/><Relationship Id="rId7" Type="http://schemas.openxmlformats.org/officeDocument/2006/relationships/hyperlink" Target="https://zh.wikipedia.org/wiki/%E8%A8%98%E6%86%B6" TargetMode="External"/><Relationship Id="rId12" Type="http://schemas.openxmlformats.org/officeDocument/2006/relationships/hyperlink" Target="https://zh.wikipedia.org/wiki/%E4%BF%A1%E5%BF%B5" TargetMode="External"/><Relationship Id="rId17" Type="http://schemas.openxmlformats.org/officeDocument/2006/relationships/hyperlink" Target="https://zh.wikipedia.org/wiki/%E6%80%9D%E8%80%83" TargetMode="External"/><Relationship Id="rId2" Type="http://schemas.openxmlformats.org/officeDocument/2006/relationships/slide" Target="../slides/slide4.xml"/><Relationship Id="rId16" Type="http://schemas.openxmlformats.org/officeDocument/2006/relationships/hyperlink" Target="https://zh.wikipedia.org/w/index.php?title=%E8%AD%A6%E8%A6%BA&amp;action=edit&amp;redlink=1" TargetMode="External"/><Relationship Id="rId1" Type="http://schemas.openxmlformats.org/officeDocument/2006/relationships/notesMaster" Target="../notesMasters/notesMaster1.xml"/><Relationship Id="rId6" Type="http://schemas.openxmlformats.org/officeDocument/2006/relationships/hyperlink" Target="https://zh.wikipedia.org/wiki/%E6%BD%9B%E6%84%8F%E8%AD%98" TargetMode="External"/><Relationship Id="rId11" Type="http://schemas.openxmlformats.org/officeDocument/2006/relationships/hyperlink" Target="https://zh.wikipedia.org/wiki/%E6%9C%9F%E6%9C%9B" TargetMode="External"/><Relationship Id="rId5" Type="http://schemas.openxmlformats.org/officeDocument/2006/relationships/hyperlink" Target="https://zh.wikipedia.org/w/index.php?title=Theta_%E6%B3%A2&amp;action=edit&amp;redlink=1" TargetMode="External"/><Relationship Id="rId15" Type="http://schemas.openxmlformats.org/officeDocument/2006/relationships/hyperlink" Target="https://zh.wikipedia.org/wiki/%E7%9B%B4%E8%A6%BA" TargetMode="External"/><Relationship Id="rId10" Type="http://schemas.openxmlformats.org/officeDocument/2006/relationships/hyperlink" Target="https://zh.wikipedia.org/wiki/%E6%80%81%E5%BA%A6" TargetMode="External"/><Relationship Id="rId4" Type="http://schemas.openxmlformats.org/officeDocument/2006/relationships/hyperlink" Target="https://zh.wikipedia.org/wiki/%E6%84%8F%E8%AD%98" TargetMode="External"/><Relationship Id="rId9" Type="http://schemas.openxmlformats.org/officeDocument/2006/relationships/hyperlink" Target="https://zh.wikipedia.org/wiki/%E6%83%85%E7%B7%92" TargetMode="External"/><Relationship Id="rId14" Type="http://schemas.openxmlformats.org/officeDocument/2006/relationships/hyperlink" Target="https://zh.wikipedia.org/wiki/%E9%9D%88%E6%84%9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評估三種不同類型的廣告牌對駕駛員表現和注意力分配的影響，有用眼動儀跟測腦波圖的儀器</a:t>
            </a:r>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1</a:t>
            </a:fld>
            <a:endParaRPr lang="zh-TW" altLang="en-US"/>
          </a:p>
        </p:txBody>
      </p:sp>
    </p:spTree>
    <p:extLst>
      <p:ext uri="{BB962C8B-B14F-4D97-AF65-F5344CB8AC3E}">
        <p14:creationId xmlns:p14="http://schemas.microsoft.com/office/powerpoint/2010/main" val="4222281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高 </a:t>
            </a:r>
            <a:r>
              <a:rPr lang="en-US" altLang="zh-TW" dirty="0"/>
              <a:t>theta </a:t>
            </a:r>
            <a:r>
              <a:rPr lang="zh-TW" altLang="en-US" dirty="0"/>
              <a:t>波段功率與增加駕駛員分心有關</a:t>
            </a:r>
            <a:endParaRPr lang="en-US" altLang="zh-TW" dirty="0"/>
          </a:p>
          <a:p>
            <a:r>
              <a:rPr lang="zh-TW" altLang="en-US" dirty="0"/>
              <a:t>較高的 </a:t>
            </a:r>
            <a:r>
              <a:rPr lang="en-US" altLang="zh-TW" dirty="0"/>
              <a:t>alpha </a:t>
            </a:r>
            <a:r>
              <a:rPr lang="zh-TW" altLang="en-US" dirty="0"/>
              <a:t>波段功率與註意力水平降低有關</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11</a:t>
            </a:fld>
            <a:endParaRPr lang="zh-TW" altLang="en-US"/>
          </a:p>
        </p:txBody>
      </p:sp>
    </p:spTree>
    <p:extLst>
      <p:ext uri="{BB962C8B-B14F-4D97-AF65-F5344CB8AC3E}">
        <p14:creationId xmlns:p14="http://schemas.microsoft.com/office/powerpoint/2010/main" val="339057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在動態廣告牌中，平均偏差最大及對紅綠燈的反應時間最長、過渡廣告牌次之，則靜態廣告牌最後。</a:t>
            </a:r>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12</a:t>
            </a:fld>
            <a:endParaRPr lang="zh-TW" altLang="en-US"/>
          </a:p>
        </p:txBody>
      </p:sp>
    </p:spTree>
    <p:extLst>
      <p:ext uri="{BB962C8B-B14F-4D97-AF65-F5344CB8AC3E}">
        <p14:creationId xmlns:p14="http://schemas.microsoft.com/office/powerpoint/2010/main" val="346532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在動態廣告牌時，平均注視百分比跟平均注視時間 較高、過渡次之、靜態最低</a:t>
            </a:r>
            <a:endParaRPr lang="en-US" altLang="zh-TW" dirty="0"/>
          </a:p>
          <a:p>
            <a:endParaRPr lang="en-US" altLang="zh-TW" dirty="0"/>
          </a:p>
          <a:p>
            <a:r>
              <a:rPr lang="zh-TW" altLang="en-US" dirty="0"/>
              <a:t>因為不知道多久換一次，所以作者認為有可能是因為受測者想要知道甚麼時候會換，所以次數會比較高</a:t>
            </a:r>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13</a:t>
            </a:fld>
            <a:endParaRPr lang="zh-TW" altLang="en-US"/>
          </a:p>
        </p:txBody>
      </p:sp>
    </p:spTree>
    <p:extLst>
      <p:ext uri="{BB962C8B-B14F-4D97-AF65-F5344CB8AC3E}">
        <p14:creationId xmlns:p14="http://schemas.microsoft.com/office/powerpoint/2010/main" val="246025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表示</a:t>
            </a:r>
            <a:r>
              <a:rPr lang="en-US" altLang="zh-TW" dirty="0"/>
              <a:t>theta </a:t>
            </a:r>
            <a:r>
              <a:rPr lang="zh-TW" altLang="en-US" dirty="0"/>
              <a:t>波的功率高與駕駛員分心增加有關，在有廣告牌的情況下，</a:t>
            </a:r>
            <a:r>
              <a:rPr lang="en-US" altLang="zh-TW" dirty="0"/>
              <a:t>theta</a:t>
            </a:r>
            <a:r>
              <a:rPr lang="zh-TW" altLang="en-US" dirty="0"/>
              <a:t>波的功率都較高。</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表示在有廣告牌的情況下，低福</a:t>
            </a:r>
            <a:r>
              <a:rPr lang="en-US" altLang="zh-TW" dirty="0"/>
              <a:t>beta</a:t>
            </a:r>
            <a:r>
              <a:rPr lang="zh-TW" altLang="en-US" dirty="0"/>
              <a:t>波的功率都較低</a:t>
            </a:r>
            <a:endParaRPr lang="en-US" altLang="zh-TW" dirty="0"/>
          </a:p>
          <a:p>
            <a:endParaRPr lang="en-US" altLang="zh-TW" dirty="0"/>
          </a:p>
          <a:p>
            <a:r>
              <a:rPr lang="zh-TW" altLang="en-US" dirty="0"/>
              <a:t>在事後調查：在 </a:t>
            </a:r>
            <a:r>
              <a:rPr lang="en-US" altLang="zh-TW" dirty="0"/>
              <a:t>100 </a:t>
            </a:r>
            <a:r>
              <a:rPr lang="zh-TW" altLang="en-US" dirty="0"/>
              <a:t>名參與者中，</a:t>
            </a:r>
            <a:r>
              <a:rPr lang="en-US" altLang="zh-TW" dirty="0"/>
              <a:t>96 </a:t>
            </a:r>
            <a:r>
              <a:rPr lang="zh-TW" altLang="en-US" dirty="0"/>
              <a:t>人聲稱在他們在某個時刻開車時分心了。</a:t>
            </a:r>
            <a:r>
              <a:rPr lang="en-US" altLang="zh-TW" dirty="0"/>
              <a:t>100</a:t>
            </a:r>
            <a:r>
              <a:rPr lang="zh-TW" altLang="en-US" dirty="0"/>
              <a:t>人其中 </a:t>
            </a:r>
            <a:r>
              <a:rPr lang="en-US" altLang="zh-TW" dirty="0"/>
              <a:t>35 </a:t>
            </a:r>
            <a:r>
              <a:rPr lang="zh-TW" altLang="en-US" dirty="0"/>
              <a:t>人表示他們被路邊的廣告牌分散了注意力。此外，當被問及他們喜歡的 </a:t>
            </a:r>
            <a:r>
              <a:rPr lang="en-US" altLang="zh-TW" dirty="0"/>
              <a:t>DBA </a:t>
            </a:r>
            <a:r>
              <a:rPr lang="zh-TW" altLang="en-US" dirty="0"/>
              <a:t>格式時，絕大多數參與者表示他們更喜歡動畫 </a:t>
            </a:r>
            <a:r>
              <a:rPr lang="en-US" altLang="zh-TW" dirty="0"/>
              <a:t>DBA</a:t>
            </a:r>
            <a:endParaRPr lang="zh-TW" altLang="en-US" dirty="0"/>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14</a:t>
            </a:fld>
            <a:endParaRPr lang="zh-TW" altLang="en-US"/>
          </a:p>
        </p:txBody>
      </p:sp>
    </p:spTree>
    <p:extLst>
      <p:ext uri="{BB962C8B-B14F-4D97-AF65-F5344CB8AC3E}">
        <p14:creationId xmlns:p14="http://schemas.microsoft.com/office/powerpoint/2010/main" val="402822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物體：廣告牌</a:t>
            </a:r>
            <a:endParaRPr lang="en-US" altLang="zh-TW" dirty="0"/>
          </a:p>
          <a:p>
            <a:r>
              <a:rPr lang="zh-TW" altLang="en-US" dirty="0"/>
              <a:t>人：乘客</a:t>
            </a:r>
            <a:endParaRPr lang="en-US" altLang="zh-TW" dirty="0"/>
          </a:p>
          <a:p>
            <a:r>
              <a:rPr lang="zh-TW" altLang="en-US" dirty="0"/>
              <a:t>事件：滑手機</a:t>
            </a:r>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2</a:t>
            </a:fld>
            <a:endParaRPr lang="zh-TW" altLang="en-US"/>
          </a:p>
        </p:txBody>
      </p:sp>
    </p:spTree>
    <p:extLst>
      <p:ext uri="{BB962C8B-B14F-4D97-AF65-F5344CB8AC3E}">
        <p14:creationId xmlns:p14="http://schemas.microsoft.com/office/powerpoint/2010/main" val="394364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過渡</a:t>
            </a:r>
            <a:r>
              <a:rPr lang="en-US" altLang="zh-TW" dirty="0"/>
              <a:t>(transitioning)</a:t>
            </a:r>
            <a:r>
              <a:rPr lang="zh-TW" altLang="en-US" dirty="0"/>
              <a:t>：一個廣告在固定時間間隔後替換另一個廣告</a:t>
            </a:r>
            <a:endParaRPr lang="en-US" altLang="zh-TW" dirty="0"/>
          </a:p>
          <a:p>
            <a:r>
              <a:rPr lang="en-US" altLang="zh-TW" dirty="0"/>
              <a:t>ERP(</a:t>
            </a:r>
            <a:r>
              <a:rPr lang="en-US" altLang="zh-TW" b="0" i="0" dirty="0">
                <a:solidFill>
                  <a:srgbClr val="202122"/>
                </a:solidFill>
                <a:effectLst/>
                <a:latin typeface="Arial" panose="020B0604020202020204" pitchFamily="34" charset="0"/>
              </a:rPr>
              <a:t>event-related potential)</a:t>
            </a:r>
            <a:r>
              <a:rPr lang="zh-TW" altLang="en-US" b="0" i="0" dirty="0">
                <a:solidFill>
                  <a:srgbClr val="202122"/>
                </a:solidFill>
                <a:effectLst/>
                <a:latin typeface="Arial" panose="020B0604020202020204" pitchFamily="34" charset="0"/>
              </a:rPr>
              <a:t>：</a:t>
            </a:r>
            <a:r>
              <a:rPr lang="zh-TW" altLang="en-US" b="0" i="0" dirty="0">
                <a:solidFill>
                  <a:srgbClr val="000000"/>
                </a:solidFill>
                <a:effectLst/>
                <a:latin typeface="微軟正黑體" panose="020B0604030504040204" pitchFamily="34" charset="-120"/>
                <a:ea typeface="微軟正黑體" panose="020B0604030504040204" pitchFamily="34" charset="-120"/>
              </a:rPr>
              <a:t>因為某一事件所導引的腦電波電位變化</a:t>
            </a:r>
            <a:endParaRPr lang="zh-TW" altLang="en-US" dirty="0"/>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3</a:t>
            </a:fld>
            <a:endParaRPr lang="zh-TW" altLang="en-US"/>
          </a:p>
        </p:txBody>
      </p:sp>
    </p:spTree>
    <p:extLst>
      <p:ext uri="{BB962C8B-B14F-4D97-AF65-F5344CB8AC3E}">
        <p14:creationId xmlns:p14="http://schemas.microsoft.com/office/powerpoint/2010/main" val="393981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u="none" strike="noStrike" dirty="0">
                <a:solidFill>
                  <a:srgbClr val="0645AD"/>
                </a:solidFill>
                <a:effectLst/>
                <a:hlinkClick r:id="rId3" tooltip="Delta波"/>
              </a:rPr>
              <a:t>Delta</a:t>
            </a:r>
            <a:r>
              <a:rPr lang="zh-TW" altLang="en-US" b="1" dirty="0">
                <a:effectLst/>
              </a:rPr>
              <a:t>（</a:t>
            </a:r>
            <a:r>
              <a:rPr lang="en-US" altLang="zh-TW" b="1" dirty="0">
                <a:effectLst/>
              </a:rPr>
              <a:t>δ</a:t>
            </a:r>
            <a:r>
              <a:rPr lang="zh-TW" altLang="en-US" b="1" dirty="0">
                <a:effectLst/>
              </a:rPr>
              <a:t>）</a:t>
            </a:r>
            <a:r>
              <a:rPr lang="en-US" altLang="zh-TW" dirty="0">
                <a:effectLst/>
              </a:rPr>
              <a:t>0.1 ~ 3 Hz</a:t>
            </a:r>
            <a:r>
              <a:rPr lang="zh-TW" altLang="en-US" dirty="0">
                <a:effectLst/>
              </a:rPr>
              <a:t>，屬於「無</a:t>
            </a:r>
            <a:r>
              <a:rPr lang="zh-TW" altLang="en-US" u="none" strike="noStrike" dirty="0">
                <a:solidFill>
                  <a:srgbClr val="0645AD"/>
                </a:solidFill>
                <a:effectLst/>
                <a:hlinkClick r:id="rId4" tooltip="意識"/>
              </a:rPr>
              <a:t>意識</a:t>
            </a:r>
            <a:r>
              <a:rPr lang="zh-TW" altLang="en-US" dirty="0">
                <a:effectLst/>
              </a:rPr>
              <a:t>層面」的波。</a:t>
            </a:r>
            <a:r>
              <a:rPr lang="zh-TW" altLang="en-US" b="0" i="0" dirty="0">
                <a:solidFill>
                  <a:srgbClr val="595959"/>
                </a:solidFill>
                <a:effectLst/>
                <a:latin typeface="微軟正黑體" panose="020B0604030504040204" pitchFamily="34" charset="-120"/>
                <a:ea typeface="微軟正黑體" panose="020B0604030504040204" pitchFamily="34" charset="-120"/>
              </a:rPr>
              <a:t>正常成人只有在深睡時才可記錄到這種波。</a:t>
            </a:r>
            <a:endParaRPr lang="en-US" altLang="zh-TW" b="0" i="0" dirty="0">
              <a:solidFill>
                <a:srgbClr val="595959"/>
              </a:solidFill>
              <a:effectLst/>
              <a:latin typeface="微軟正黑體" panose="020B0604030504040204" pitchFamily="34" charset="-120"/>
              <a:ea typeface="微軟正黑體" panose="020B0604030504040204" pitchFamily="34" charset="-120"/>
            </a:endParaRPr>
          </a:p>
          <a:p>
            <a:r>
              <a:rPr lang="en-US" altLang="zh-TW" b="1" u="none" strike="noStrike" dirty="0">
                <a:solidFill>
                  <a:srgbClr val="BA0000"/>
                </a:solidFill>
                <a:effectLst/>
                <a:hlinkClick r:id="rId5" tooltip="Theta 波（頁面不存在）"/>
              </a:rPr>
              <a:t>Theta</a:t>
            </a:r>
            <a:r>
              <a:rPr lang="zh-TW" altLang="en-US" b="1" dirty="0">
                <a:effectLst/>
              </a:rPr>
              <a:t>（</a:t>
            </a:r>
            <a:r>
              <a:rPr lang="en-US" altLang="zh-TW" b="1" dirty="0">
                <a:effectLst/>
              </a:rPr>
              <a:t>θ</a:t>
            </a:r>
            <a:r>
              <a:rPr lang="zh-TW" altLang="en-US" b="1" dirty="0">
                <a:effectLst/>
              </a:rPr>
              <a:t>）</a:t>
            </a:r>
            <a:r>
              <a:rPr lang="en-US" altLang="zh-TW" dirty="0">
                <a:effectLst/>
              </a:rPr>
              <a:t>4 ~ 7Hz</a:t>
            </a:r>
            <a:r>
              <a:rPr lang="zh-TW" altLang="en-US" dirty="0">
                <a:effectLst/>
              </a:rPr>
              <a:t>，屬於「</a:t>
            </a:r>
            <a:r>
              <a:rPr lang="zh-TW" altLang="en-US" u="none" strike="noStrike" dirty="0">
                <a:solidFill>
                  <a:srgbClr val="0645AD"/>
                </a:solidFill>
                <a:effectLst/>
                <a:hlinkClick r:id="rId6" tooltip="潛意識"/>
              </a:rPr>
              <a:t>潛意識</a:t>
            </a:r>
            <a:r>
              <a:rPr lang="zh-TW" altLang="en-US" dirty="0">
                <a:effectLst/>
              </a:rPr>
              <a:t>層面」的波。存有</a:t>
            </a:r>
            <a:r>
              <a:rPr lang="zh-TW" altLang="en-US" u="none" strike="noStrike" dirty="0">
                <a:solidFill>
                  <a:srgbClr val="0645AD"/>
                </a:solidFill>
                <a:effectLst/>
                <a:hlinkClick r:id="rId7" tooltip="記憶"/>
              </a:rPr>
              <a:t>記憶</a:t>
            </a:r>
            <a:r>
              <a:rPr lang="zh-TW" altLang="en-US" dirty="0">
                <a:effectLst/>
              </a:rPr>
              <a:t>、</a:t>
            </a:r>
            <a:r>
              <a:rPr lang="zh-TW" altLang="en-US" u="none" strike="noStrike" dirty="0">
                <a:solidFill>
                  <a:srgbClr val="0645AD"/>
                </a:solidFill>
                <a:effectLst/>
                <a:hlinkClick r:id="rId8" tooltip="知覺"/>
              </a:rPr>
              <a:t>知覺</a:t>
            </a:r>
            <a:r>
              <a:rPr lang="zh-TW" altLang="en-US" dirty="0">
                <a:effectLst/>
              </a:rPr>
              <a:t>和</a:t>
            </a:r>
            <a:r>
              <a:rPr lang="zh-TW" altLang="en-US" u="none" strike="noStrike" dirty="0">
                <a:solidFill>
                  <a:srgbClr val="0645AD"/>
                </a:solidFill>
                <a:effectLst/>
                <a:hlinkClick r:id="rId9" tooltip="情緒"/>
              </a:rPr>
              <a:t>情緒</a:t>
            </a:r>
            <a:r>
              <a:rPr lang="zh-TW" altLang="en-US" dirty="0">
                <a:effectLst/>
              </a:rPr>
              <a:t>。影響</a:t>
            </a:r>
            <a:r>
              <a:rPr lang="zh-TW" altLang="en-US" u="none" strike="noStrike" dirty="0">
                <a:solidFill>
                  <a:srgbClr val="0645AD"/>
                </a:solidFill>
                <a:effectLst/>
                <a:hlinkClick r:id="rId10" tooltip="態度"/>
              </a:rPr>
              <a:t>態度</a:t>
            </a:r>
            <a:r>
              <a:rPr lang="zh-TW" altLang="en-US" dirty="0">
                <a:effectLst/>
              </a:rPr>
              <a:t>、</a:t>
            </a:r>
            <a:r>
              <a:rPr lang="zh-TW" altLang="en-US" u="none" strike="noStrike" dirty="0">
                <a:solidFill>
                  <a:srgbClr val="0645AD"/>
                </a:solidFill>
                <a:effectLst/>
                <a:hlinkClick r:id="rId11" tooltip="期望"/>
              </a:rPr>
              <a:t>期望</a:t>
            </a:r>
            <a:r>
              <a:rPr lang="zh-TW" altLang="en-US" dirty="0">
                <a:effectLst/>
              </a:rPr>
              <a:t>、</a:t>
            </a:r>
            <a:r>
              <a:rPr lang="zh-TW" altLang="en-US" u="none" strike="noStrike" dirty="0">
                <a:solidFill>
                  <a:srgbClr val="0645AD"/>
                </a:solidFill>
                <a:effectLst/>
                <a:hlinkClick r:id="rId12" tooltip="信念"/>
              </a:rPr>
              <a:t>信念</a:t>
            </a:r>
            <a:r>
              <a:rPr lang="zh-TW" altLang="en-US" dirty="0">
                <a:effectLst/>
              </a:rPr>
              <a:t>、</a:t>
            </a:r>
            <a:r>
              <a:rPr lang="zh-TW" altLang="en-US" u="none" strike="noStrike" dirty="0">
                <a:solidFill>
                  <a:srgbClr val="0645AD"/>
                </a:solidFill>
                <a:effectLst/>
                <a:hlinkClick r:id="rId13" tooltip="行為"/>
              </a:rPr>
              <a:t>行為</a:t>
            </a:r>
            <a:r>
              <a:rPr lang="zh-TW" altLang="en-US" u="none" strike="noStrike" dirty="0">
                <a:solidFill>
                  <a:srgbClr val="0645AD"/>
                </a:solidFill>
                <a:effectLst/>
              </a:rPr>
              <a:t>，</a:t>
            </a:r>
            <a:r>
              <a:rPr lang="zh-TW" altLang="en-US" b="0" i="0" dirty="0">
                <a:solidFill>
                  <a:srgbClr val="595959"/>
                </a:solidFill>
                <a:effectLst/>
                <a:latin typeface="微軟正黑體" panose="020B0604030504040204" pitchFamily="34" charset="-120"/>
                <a:ea typeface="微軟正黑體" panose="020B0604030504040204" pitchFamily="34" charset="-120"/>
              </a:rPr>
              <a:t>成人在困倦時常可記錄到此波。</a:t>
            </a:r>
            <a:r>
              <a:rPr lang="en-US" altLang="zh-TW" b="0" i="0" dirty="0">
                <a:solidFill>
                  <a:srgbClr val="595959"/>
                </a:solidFill>
                <a:effectLst/>
                <a:latin typeface="微軟正黑體" panose="020B0604030504040204" pitchFamily="34" charset="-120"/>
                <a:ea typeface="微軟正黑體" panose="020B0604030504040204" pitchFamily="34" charset="-120"/>
              </a:rPr>
              <a:t>(</a:t>
            </a:r>
            <a:r>
              <a:rPr lang="zh-TW" altLang="en-US" b="0" i="0" dirty="0">
                <a:solidFill>
                  <a:srgbClr val="202122"/>
                </a:solidFill>
                <a:effectLst/>
                <a:latin typeface="Arial" panose="020B0604020202020204" pitchFamily="34" charset="0"/>
              </a:rPr>
              <a:t>受到壓力時，尤其是失望或挫折</a:t>
            </a:r>
            <a:r>
              <a:rPr lang="en-US" altLang="zh-TW" b="0" i="0" dirty="0">
                <a:solidFill>
                  <a:srgbClr val="202122"/>
                </a:solidFill>
                <a:effectLst/>
                <a:latin typeface="Arial" panose="020B0604020202020204" pitchFamily="34" charset="0"/>
              </a:rPr>
              <a:t>)</a:t>
            </a:r>
            <a:endParaRPr lang="en-US" altLang="zh-TW" b="0" i="0" dirty="0">
              <a:solidFill>
                <a:srgbClr val="595959"/>
              </a:solidFill>
              <a:effectLst/>
              <a:latin typeface="微軟正黑體" panose="020B0604030504040204" pitchFamily="34" charset="-120"/>
              <a:ea typeface="微軟正黑體" panose="020B0604030504040204" pitchFamily="34" charset="-120"/>
            </a:endParaRPr>
          </a:p>
          <a:p>
            <a:r>
              <a:rPr lang="en-US" altLang="zh-TW" b="1" i="0" dirty="0">
                <a:solidFill>
                  <a:srgbClr val="202122"/>
                </a:solidFill>
                <a:effectLst/>
                <a:latin typeface="Arial" panose="020B0604020202020204" pitchFamily="34" charset="0"/>
              </a:rPr>
              <a:t>Alpha</a:t>
            </a:r>
            <a:r>
              <a:rPr lang="zh-TW" altLang="en-US" b="1" i="0" dirty="0">
                <a:solidFill>
                  <a:srgbClr val="202122"/>
                </a:solidFill>
                <a:effectLst/>
                <a:latin typeface="Arial" panose="020B0604020202020204" pitchFamily="34" charset="0"/>
              </a:rPr>
              <a:t>（</a:t>
            </a:r>
            <a:r>
              <a:rPr lang="el-GR" altLang="zh-TW" b="1" i="0" dirty="0">
                <a:solidFill>
                  <a:srgbClr val="202122"/>
                </a:solidFill>
                <a:effectLst/>
                <a:latin typeface="Arial" panose="020B0604020202020204" pitchFamily="34" charset="0"/>
              </a:rPr>
              <a:t>α</a:t>
            </a:r>
            <a:r>
              <a:rPr lang="zh-TW" altLang="el-GR" b="1" i="0" dirty="0">
                <a:solidFill>
                  <a:srgbClr val="202122"/>
                </a:solidFill>
                <a:effectLst/>
                <a:latin typeface="Arial" panose="020B0604020202020204" pitchFamily="34" charset="0"/>
              </a:rPr>
              <a:t>）</a:t>
            </a:r>
            <a:r>
              <a:rPr lang="en-US" altLang="zh-TW" b="0" i="0" dirty="0">
                <a:solidFill>
                  <a:srgbClr val="595959"/>
                </a:solidFill>
                <a:effectLst/>
                <a:latin typeface="微軟正黑體" panose="020B0604030504040204" pitchFamily="34" charset="-120"/>
                <a:ea typeface="微軟正黑體" panose="020B0604030504040204" pitchFamily="34" charset="-120"/>
              </a:rPr>
              <a:t>8</a:t>
            </a:r>
            <a:r>
              <a:rPr lang="zh-TW" altLang="en-US" b="0" i="0" dirty="0">
                <a:solidFill>
                  <a:srgbClr val="595959"/>
                </a:solidFill>
                <a:effectLst/>
                <a:latin typeface="微軟正黑體" panose="020B0604030504040204" pitchFamily="34" charset="-120"/>
                <a:ea typeface="微軟正黑體" panose="020B0604030504040204" pitchFamily="34" charset="-120"/>
              </a:rPr>
              <a:t>～</a:t>
            </a:r>
            <a:r>
              <a:rPr lang="en-US" altLang="zh-TW" b="0" i="0" dirty="0">
                <a:solidFill>
                  <a:srgbClr val="595959"/>
                </a:solidFill>
                <a:effectLst/>
                <a:latin typeface="微軟正黑體" panose="020B0604030504040204" pitchFamily="34" charset="-120"/>
                <a:ea typeface="微軟正黑體" panose="020B0604030504040204" pitchFamily="34" charset="-120"/>
              </a:rPr>
              <a:t>13Hz</a:t>
            </a:r>
            <a:r>
              <a:rPr lang="zh-TW" altLang="en-US" b="0" i="0" dirty="0">
                <a:solidFill>
                  <a:srgbClr val="595959"/>
                </a:solidFill>
                <a:effectLst/>
                <a:latin typeface="微軟正黑體" panose="020B0604030504040204" pitchFamily="34" charset="-120"/>
                <a:ea typeface="微軟正黑體" panose="020B0604030504040204" pitchFamily="34" charset="-120"/>
              </a:rPr>
              <a:t>，</a:t>
            </a:r>
            <a:r>
              <a:rPr lang="en-US" altLang="zh-TW" b="0" i="0" dirty="0">
                <a:solidFill>
                  <a:srgbClr val="595959"/>
                </a:solidFill>
                <a:effectLst/>
                <a:latin typeface="微軟正黑體" panose="020B0604030504040204" pitchFamily="34" charset="-120"/>
                <a:ea typeface="微軟正黑體" panose="020B0604030504040204" pitchFamily="34" charset="-120"/>
              </a:rPr>
              <a:t>α</a:t>
            </a:r>
            <a:r>
              <a:rPr lang="zh-TW" altLang="en-US" b="0" i="0" dirty="0">
                <a:solidFill>
                  <a:srgbClr val="595959"/>
                </a:solidFill>
                <a:effectLst/>
                <a:latin typeface="微軟正黑體" panose="020B0604030504040204" pitchFamily="34" charset="-120"/>
                <a:ea typeface="微軟正黑體" panose="020B0604030504040204" pitchFamily="34" charset="-120"/>
              </a:rPr>
              <a:t>節律是成人和較大兒童清醒閉目時主要的正常腦電活動，小兒的</a:t>
            </a:r>
            <a:r>
              <a:rPr lang="en-US" altLang="zh-TW" b="0" i="0" dirty="0">
                <a:solidFill>
                  <a:srgbClr val="595959"/>
                </a:solidFill>
                <a:effectLst/>
                <a:latin typeface="微軟正黑體" panose="020B0604030504040204" pitchFamily="34" charset="-120"/>
                <a:ea typeface="微軟正黑體" panose="020B0604030504040204" pitchFamily="34" charset="-120"/>
              </a:rPr>
              <a:t>α</a:t>
            </a:r>
            <a:r>
              <a:rPr lang="zh-TW" altLang="en-US" b="0" i="0" dirty="0">
                <a:solidFill>
                  <a:srgbClr val="595959"/>
                </a:solidFill>
                <a:effectLst/>
                <a:latin typeface="微軟正黑體" panose="020B0604030504040204" pitchFamily="34" charset="-120"/>
                <a:ea typeface="微軟正黑體" panose="020B0604030504040204" pitchFamily="34" charset="-120"/>
              </a:rPr>
              <a:t>波及節律隨年齡增長而逐漸明顯。</a:t>
            </a:r>
            <a:r>
              <a:rPr lang="en-US" altLang="zh-TW" b="0" i="0" dirty="0">
                <a:solidFill>
                  <a:srgbClr val="595959"/>
                </a:solidFill>
                <a:effectLst/>
                <a:latin typeface="微軟正黑體" panose="020B0604030504040204" pitchFamily="34" charset="-120"/>
                <a:ea typeface="微軟正黑體" panose="020B0604030504040204" pitchFamily="34" charset="-120"/>
              </a:rPr>
              <a:t>(</a:t>
            </a:r>
            <a:r>
              <a:rPr lang="zh-TW" altLang="en-US" b="0" i="0" dirty="0">
                <a:solidFill>
                  <a:srgbClr val="202122"/>
                </a:solidFill>
                <a:effectLst/>
                <a:latin typeface="Arial" panose="020B0604020202020204" pitchFamily="34" charset="0"/>
              </a:rPr>
              <a:t>放鬆、平靜、閉眼但清醒時</a:t>
            </a:r>
            <a:r>
              <a:rPr lang="en-US" altLang="zh-TW" b="0" i="0" dirty="0">
                <a:solidFill>
                  <a:srgbClr val="202122"/>
                </a:solidFill>
                <a:effectLst/>
                <a:latin typeface="Arial" panose="020B0604020202020204" pitchFamily="34" charset="0"/>
              </a:rPr>
              <a:t>)</a:t>
            </a:r>
            <a:endParaRPr lang="en-US" altLang="zh-TW" b="0" i="0" dirty="0">
              <a:solidFill>
                <a:srgbClr val="595959"/>
              </a:solidFill>
              <a:effectLst/>
              <a:latin typeface="微軟正黑體" panose="020B0604030504040204" pitchFamily="34" charset="-120"/>
              <a:ea typeface="微軟正黑體" panose="020B0604030504040204" pitchFamily="34" charset="-120"/>
            </a:endParaRPr>
          </a:p>
          <a:p>
            <a:r>
              <a:rPr lang="en-US" altLang="zh-TW" b="0" i="0" dirty="0">
                <a:solidFill>
                  <a:srgbClr val="595959"/>
                </a:solidFill>
                <a:effectLst/>
                <a:latin typeface="微軟正黑體" panose="020B0604030504040204" pitchFamily="34" charset="-120"/>
                <a:ea typeface="微軟正黑體" panose="020B0604030504040204" pitchFamily="34" charset="-120"/>
              </a:rPr>
              <a:t>	</a:t>
            </a:r>
            <a:r>
              <a:rPr lang="zh-TW" altLang="en-US" b="1" dirty="0">
                <a:effectLst/>
              </a:rPr>
              <a:t>慢速</a:t>
            </a:r>
            <a:r>
              <a:rPr lang="en-US" altLang="zh-TW" b="1" dirty="0">
                <a:effectLst/>
              </a:rPr>
              <a:t>α</a:t>
            </a:r>
            <a:r>
              <a:rPr lang="zh-TW" altLang="en-US" b="1" dirty="0">
                <a:effectLst/>
              </a:rPr>
              <a:t>波</a:t>
            </a:r>
            <a:r>
              <a:rPr lang="en-US" altLang="zh-TW" b="1" dirty="0">
                <a:effectLst/>
              </a:rPr>
              <a:t>8-9</a:t>
            </a:r>
            <a:r>
              <a:rPr lang="zh-TW" altLang="en-US" b="1" dirty="0">
                <a:effectLst/>
              </a:rPr>
              <a:t>赫茲</a:t>
            </a:r>
            <a:r>
              <a:rPr lang="zh-TW" altLang="en-US" dirty="0">
                <a:effectLst/>
              </a:rPr>
              <a:t>臨睡前頭腦茫茫然的狀態。意識逐漸走向糢糊。</a:t>
            </a:r>
            <a:endParaRPr lang="en-US" altLang="zh-TW" dirty="0">
              <a:effectLst/>
            </a:endParaRPr>
          </a:p>
          <a:p>
            <a:r>
              <a:rPr lang="en-US" altLang="zh-TW" dirty="0">
                <a:effectLst/>
              </a:rPr>
              <a:t>	</a:t>
            </a:r>
            <a:r>
              <a:rPr lang="zh-TW" altLang="en-US" b="1" dirty="0">
                <a:effectLst/>
              </a:rPr>
              <a:t>中間</a:t>
            </a:r>
            <a:r>
              <a:rPr lang="en-US" altLang="zh-TW" b="1" dirty="0">
                <a:effectLst/>
              </a:rPr>
              <a:t>α</a:t>
            </a:r>
            <a:r>
              <a:rPr lang="zh-TW" altLang="en-US" b="1" dirty="0">
                <a:effectLst/>
              </a:rPr>
              <a:t>波</a:t>
            </a:r>
            <a:r>
              <a:rPr lang="en-US" altLang="zh-TW" b="1" dirty="0">
                <a:effectLst/>
              </a:rPr>
              <a:t>9-12</a:t>
            </a:r>
            <a:r>
              <a:rPr lang="zh-TW" altLang="en-US" b="1" dirty="0">
                <a:effectLst/>
              </a:rPr>
              <a:t>赫茲</a:t>
            </a:r>
            <a:r>
              <a:rPr lang="zh-TW" altLang="en-US" u="none" strike="noStrike" dirty="0">
                <a:solidFill>
                  <a:srgbClr val="0645AD"/>
                </a:solidFill>
                <a:effectLst/>
                <a:hlinkClick r:id="rId14" tooltip="靈感"/>
              </a:rPr>
              <a:t>靈感</a:t>
            </a:r>
            <a:r>
              <a:rPr lang="zh-TW" altLang="en-US" dirty="0">
                <a:effectLst/>
              </a:rPr>
              <a:t>、</a:t>
            </a:r>
            <a:r>
              <a:rPr lang="zh-TW" altLang="en-US" u="none" strike="noStrike" dirty="0">
                <a:solidFill>
                  <a:srgbClr val="0645AD"/>
                </a:solidFill>
                <a:effectLst/>
                <a:hlinkClick r:id="rId15" tooltip="直覺"/>
              </a:rPr>
              <a:t>直覺</a:t>
            </a:r>
            <a:r>
              <a:rPr lang="zh-TW" altLang="en-US" dirty="0">
                <a:effectLst/>
              </a:rPr>
              <a:t>或點子發揮威力的狀態。身心輕鬆而注意力集中。</a:t>
            </a:r>
            <a:endParaRPr lang="en-US" altLang="zh-TW" dirty="0">
              <a:effectLst/>
            </a:endParaRPr>
          </a:p>
          <a:p>
            <a:r>
              <a:rPr lang="en-US" altLang="zh-TW" dirty="0">
                <a:effectLst/>
              </a:rPr>
              <a:t>	</a:t>
            </a:r>
            <a:r>
              <a:rPr lang="zh-TW" altLang="en-US" b="1" dirty="0">
                <a:effectLst/>
              </a:rPr>
              <a:t>快速</a:t>
            </a:r>
            <a:r>
              <a:rPr lang="en-US" altLang="zh-TW" b="1" dirty="0">
                <a:effectLst/>
              </a:rPr>
              <a:t>α</a:t>
            </a:r>
            <a:r>
              <a:rPr lang="zh-TW" altLang="en-US" b="1" dirty="0">
                <a:effectLst/>
              </a:rPr>
              <a:t>波</a:t>
            </a:r>
            <a:r>
              <a:rPr lang="en-US" altLang="zh-TW" b="1" dirty="0">
                <a:effectLst/>
              </a:rPr>
              <a:t>12-14</a:t>
            </a:r>
            <a:r>
              <a:rPr lang="zh-TW" altLang="en-US" b="1" dirty="0">
                <a:effectLst/>
              </a:rPr>
              <a:t>赫茲</a:t>
            </a:r>
            <a:r>
              <a:rPr lang="zh-TW" altLang="en-US" dirty="0">
                <a:effectLst/>
              </a:rPr>
              <a:t>高度</a:t>
            </a:r>
            <a:r>
              <a:rPr lang="zh-TW" altLang="en-US" u="none" strike="noStrike" dirty="0">
                <a:solidFill>
                  <a:srgbClr val="BA0000"/>
                </a:solidFill>
                <a:effectLst/>
                <a:hlinkClick r:id="rId16" tooltip="警覺（頁面不存在）"/>
              </a:rPr>
              <a:t>警覺</a:t>
            </a:r>
            <a:r>
              <a:rPr lang="zh-TW" altLang="en-US" dirty="0">
                <a:effectLst/>
              </a:rPr>
              <a:t>，無暇他顧的狀態。</a:t>
            </a:r>
            <a:endParaRPr lang="en-US" altLang="zh-TW" dirty="0">
              <a:effectLst/>
            </a:endParaRPr>
          </a:p>
          <a:p>
            <a:r>
              <a:rPr lang="en-US" altLang="zh-TW" b="1" i="0" dirty="0">
                <a:solidFill>
                  <a:srgbClr val="202122"/>
                </a:solidFill>
                <a:effectLst/>
                <a:latin typeface="Arial" panose="020B0604020202020204" pitchFamily="34" charset="0"/>
              </a:rPr>
              <a:t>Beta</a:t>
            </a:r>
            <a:r>
              <a:rPr lang="zh-TW" altLang="en-US" b="1" i="0" dirty="0">
                <a:solidFill>
                  <a:srgbClr val="202122"/>
                </a:solidFill>
                <a:effectLst/>
                <a:latin typeface="Arial" panose="020B0604020202020204" pitchFamily="34" charset="0"/>
              </a:rPr>
              <a:t>（</a:t>
            </a:r>
            <a:r>
              <a:rPr lang="el-GR" altLang="zh-TW" b="1" i="0" dirty="0">
                <a:solidFill>
                  <a:srgbClr val="202122"/>
                </a:solidFill>
                <a:effectLst/>
                <a:latin typeface="Arial" panose="020B0604020202020204" pitchFamily="34" charset="0"/>
              </a:rPr>
              <a:t>β</a:t>
            </a:r>
            <a:r>
              <a:rPr lang="zh-TW" altLang="el-GR" b="1" i="0" dirty="0">
                <a:solidFill>
                  <a:srgbClr val="202122"/>
                </a:solidFill>
                <a:effectLst/>
                <a:latin typeface="Arial" panose="020B0604020202020204" pitchFamily="34" charset="0"/>
              </a:rPr>
              <a:t>）</a:t>
            </a:r>
            <a:r>
              <a:rPr lang="zh-TW" altLang="en-US" b="1" i="0" dirty="0">
                <a:solidFill>
                  <a:srgbClr val="595959"/>
                </a:solidFill>
                <a:effectLst/>
                <a:latin typeface="微軟正黑體" panose="020B0604030504040204" pitchFamily="34" charset="-120"/>
                <a:ea typeface="微軟正黑體" panose="020B0604030504040204" pitchFamily="34" charset="-120"/>
              </a:rPr>
              <a:t>頻率</a:t>
            </a:r>
            <a:r>
              <a:rPr lang="en-US" altLang="zh-TW" b="1" i="0" dirty="0">
                <a:solidFill>
                  <a:srgbClr val="595959"/>
                </a:solidFill>
                <a:effectLst/>
                <a:latin typeface="微軟正黑體" panose="020B0604030504040204" pitchFamily="34" charset="-120"/>
                <a:ea typeface="微軟正黑體" panose="020B0604030504040204" pitchFamily="34" charset="-120"/>
              </a:rPr>
              <a:t>14</a:t>
            </a:r>
            <a:r>
              <a:rPr lang="zh-TW" altLang="en-US" b="1" i="0" dirty="0">
                <a:solidFill>
                  <a:srgbClr val="595959"/>
                </a:solidFill>
                <a:effectLst/>
                <a:latin typeface="微軟正黑體" panose="020B0604030504040204" pitchFamily="34" charset="-120"/>
                <a:ea typeface="微軟正黑體" panose="020B0604030504040204" pitchFamily="34" charset="-120"/>
              </a:rPr>
              <a:t>～</a:t>
            </a:r>
            <a:r>
              <a:rPr lang="en-US" altLang="zh-TW" b="1" i="0" dirty="0">
                <a:solidFill>
                  <a:srgbClr val="595959"/>
                </a:solidFill>
                <a:effectLst/>
                <a:latin typeface="微軟正黑體" panose="020B0604030504040204" pitchFamily="34" charset="-120"/>
                <a:ea typeface="微軟正黑體" panose="020B0604030504040204" pitchFamily="34" charset="-120"/>
              </a:rPr>
              <a:t>30Hz</a:t>
            </a:r>
            <a:r>
              <a:rPr lang="zh-TW" altLang="en-US" b="0" i="0" dirty="0">
                <a:solidFill>
                  <a:srgbClr val="595959"/>
                </a:solidFill>
                <a:effectLst/>
                <a:latin typeface="微軟正黑體" panose="020B0604030504040204" pitchFamily="34" charset="-120"/>
                <a:ea typeface="微軟正黑體" panose="020B0604030504040204" pitchFamily="34" charset="-120"/>
              </a:rPr>
              <a:t>，在精神活動，情緒興奮時增多，</a:t>
            </a:r>
            <a:endParaRPr lang="en-US" altLang="zh-TW" b="0" i="0" dirty="0">
              <a:solidFill>
                <a:srgbClr val="595959"/>
              </a:solidFill>
              <a:effectLst/>
              <a:latin typeface="微軟正黑體" panose="020B0604030504040204" pitchFamily="34" charset="-120"/>
              <a:ea typeface="微軟正黑體" panose="020B0604030504040204" pitchFamily="34" charset="-120"/>
            </a:endParaRPr>
          </a:p>
          <a:p>
            <a:r>
              <a:rPr lang="en-US" altLang="zh-TW" b="0" i="0" dirty="0">
                <a:solidFill>
                  <a:srgbClr val="595959"/>
                </a:solidFill>
                <a:effectLst/>
                <a:latin typeface="微軟正黑體" panose="020B0604030504040204" pitchFamily="34" charset="-120"/>
                <a:ea typeface="微軟正黑體" panose="020B0604030504040204" pitchFamily="34" charset="-120"/>
              </a:rPr>
              <a:t>	</a:t>
            </a:r>
            <a:r>
              <a:rPr lang="en-US" altLang="zh-TW" b="1" dirty="0">
                <a:effectLst/>
              </a:rPr>
              <a:t>Low Range12.5 ~ 16 Hz</a:t>
            </a:r>
            <a:r>
              <a:rPr lang="zh-TW" altLang="en-US" dirty="0">
                <a:effectLst/>
              </a:rPr>
              <a:t>放鬆但精神集中</a:t>
            </a:r>
            <a:br>
              <a:rPr lang="en-US" altLang="zh-TW" dirty="0">
                <a:effectLst/>
              </a:rPr>
            </a:br>
            <a:r>
              <a:rPr lang="en-US" altLang="zh-TW" dirty="0">
                <a:effectLst/>
              </a:rPr>
              <a:t>	</a:t>
            </a:r>
            <a:r>
              <a:rPr lang="en-US" altLang="zh-TW" b="1" dirty="0">
                <a:effectLst/>
              </a:rPr>
              <a:t>Middle Range16.5 ~ 20 Hz</a:t>
            </a:r>
            <a:r>
              <a:rPr lang="zh-TW" altLang="en-US" u="none" strike="noStrike" dirty="0">
                <a:solidFill>
                  <a:srgbClr val="0645AD"/>
                </a:solidFill>
                <a:effectLst/>
                <a:hlinkClick r:id="rId17" tooltip="思考"/>
              </a:rPr>
              <a:t>思考</a:t>
            </a:r>
            <a:r>
              <a:rPr lang="zh-TW" altLang="en-US" dirty="0">
                <a:effectLst/>
              </a:rPr>
              <a:t>、處理接收到外界訊息聽到或想到</a:t>
            </a:r>
            <a:r>
              <a:rPr lang="en-US" altLang="zh-TW" dirty="0">
                <a:effectLst/>
              </a:rPr>
              <a:t>	</a:t>
            </a:r>
          </a:p>
          <a:p>
            <a:r>
              <a:rPr lang="en-US" altLang="zh-TW" b="1" dirty="0">
                <a:effectLst/>
              </a:rPr>
              <a:t>	High Range20.5 ~ 28 Hz</a:t>
            </a:r>
            <a:r>
              <a:rPr lang="zh-TW" altLang="en-US" dirty="0">
                <a:effectLst/>
              </a:rPr>
              <a:t>激動、焦慮</a:t>
            </a:r>
            <a:endParaRPr lang="en-US" altLang="zh-TW"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effectLst/>
            </a:endParaRPr>
          </a:p>
          <a:p>
            <a:endParaRPr lang="zh-TW" altLang="en-US" dirty="0"/>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4</a:t>
            </a:fld>
            <a:endParaRPr lang="zh-TW" altLang="en-US"/>
          </a:p>
        </p:txBody>
      </p:sp>
    </p:spTree>
    <p:extLst>
      <p:ext uri="{BB962C8B-B14F-4D97-AF65-F5344CB8AC3E}">
        <p14:creationId xmlns:p14="http://schemas.microsoft.com/office/powerpoint/2010/main" val="424264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貝魯特的城市環境（研究地點和 </a:t>
            </a:r>
            <a:r>
              <a:rPr lang="en-US" altLang="zh-TW" dirty="0"/>
              <a:t>DBA </a:t>
            </a:r>
            <a:r>
              <a:rPr lang="zh-TW" altLang="en-US" dirty="0"/>
              <a:t>密度高的地方</a:t>
            </a:r>
            <a:r>
              <a:rPr lang="en-US" altLang="zh-TW" dirty="0"/>
              <a:t>)</a:t>
            </a:r>
          </a:p>
          <a:p>
            <a:r>
              <a:rPr lang="zh-TW" altLang="en-US" dirty="0"/>
              <a:t>眼動儀的精度為</a:t>
            </a:r>
            <a:r>
              <a:rPr lang="en-US" altLang="zh-TW" dirty="0"/>
              <a:t>1</a:t>
            </a:r>
            <a:r>
              <a:rPr lang="zh-TW" altLang="en-US" dirty="0"/>
              <a:t>度</a:t>
            </a:r>
            <a:endParaRPr lang="en-US" altLang="zh-TW" dirty="0"/>
          </a:p>
          <a:p>
            <a:r>
              <a:rPr lang="zh-TW" altLang="en-US" dirty="0"/>
              <a:t>測量腦波圖的設備</a:t>
            </a:r>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6</a:t>
            </a:fld>
            <a:endParaRPr lang="zh-TW" altLang="en-US"/>
          </a:p>
        </p:txBody>
      </p:sp>
    </p:spTree>
    <p:extLst>
      <p:ext uri="{BB962C8B-B14F-4D97-AF65-F5344CB8AC3E}">
        <p14:creationId xmlns:p14="http://schemas.microsoft.com/office/powerpoint/2010/main" val="123658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靜態：圖片不會</a:t>
            </a:r>
            <a:r>
              <a:rPr lang="zh-TW" altLang="en-US" i="0" dirty="0"/>
              <a:t>改變</a:t>
            </a:r>
          </a:p>
          <a:p>
            <a:r>
              <a:rPr lang="zh-TW" altLang="en-US" i="0" dirty="0"/>
              <a:t>過度：圖片顯示</a:t>
            </a:r>
            <a:r>
              <a:rPr lang="en-US" altLang="zh-TW" i="0" dirty="0"/>
              <a:t>5</a:t>
            </a:r>
            <a:r>
              <a:rPr lang="zh-TW" altLang="en-US" i="0" dirty="0"/>
              <a:t>秒後換成下一張</a:t>
            </a:r>
          </a:p>
          <a:p>
            <a:r>
              <a:rPr lang="zh-TW" altLang="en-US" i="0" dirty="0"/>
              <a:t>動態：動畫</a:t>
            </a:r>
          </a:p>
          <a:p>
            <a:endParaRPr lang="zh-TW" altLang="en-US" dirty="0"/>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7</a:t>
            </a:fld>
            <a:endParaRPr lang="zh-TW" altLang="en-US"/>
          </a:p>
        </p:txBody>
      </p:sp>
    </p:spTree>
    <p:extLst>
      <p:ext uri="{BB962C8B-B14F-4D97-AF65-F5344CB8AC3E}">
        <p14:creationId xmlns:p14="http://schemas.microsoft.com/office/powerpoint/2010/main" val="359510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err="1"/>
              <a:t>Emotiv</a:t>
            </a:r>
            <a:r>
              <a:rPr lang="en-US" altLang="zh-TW" sz="1200" dirty="0"/>
              <a:t> EPOC</a:t>
            </a:r>
            <a:r>
              <a:rPr lang="zh-TW" altLang="en-US" sz="1200" dirty="0"/>
              <a:t> ：測試腦電波的設備</a:t>
            </a:r>
            <a:endParaRPr lang="en-US" altLang="zh-TW" sz="1200" dirty="0"/>
          </a:p>
          <a:p>
            <a:r>
              <a:rPr lang="en-US" altLang="zh-TW" sz="1200" dirty="0"/>
              <a:t>140</a:t>
            </a:r>
            <a:r>
              <a:rPr lang="zh-TW" altLang="en-US" sz="1200" dirty="0"/>
              <a:t>公尺：多項研究中使用的方法（例如 </a:t>
            </a:r>
            <a:r>
              <a:rPr lang="en-US" altLang="zh-TW" sz="1200" dirty="0" err="1"/>
              <a:t>Edquist</a:t>
            </a:r>
            <a:r>
              <a:rPr lang="zh-TW" altLang="en-US" sz="1200" dirty="0"/>
              <a:t>、</a:t>
            </a:r>
            <a:r>
              <a:rPr lang="en-US" altLang="zh-TW" sz="1200" dirty="0" err="1"/>
              <a:t>Horberry</a:t>
            </a:r>
            <a:r>
              <a:rPr lang="zh-TW" altLang="en-US" sz="1200" dirty="0"/>
              <a:t>、</a:t>
            </a:r>
            <a:r>
              <a:rPr lang="en-US" altLang="zh-TW" sz="1200" dirty="0"/>
              <a:t>Hosking </a:t>
            </a:r>
            <a:r>
              <a:rPr lang="zh-TW" altLang="en-US" sz="1200" dirty="0"/>
              <a:t>和 </a:t>
            </a:r>
            <a:r>
              <a:rPr lang="en-US" altLang="zh-TW" sz="1200" dirty="0"/>
              <a:t>Johnston</a:t>
            </a:r>
            <a:r>
              <a:rPr lang="zh-TW" altLang="en-US" sz="1200" dirty="0"/>
              <a:t>，</a:t>
            </a:r>
            <a:r>
              <a:rPr lang="en-US" altLang="zh-TW" sz="1200" dirty="0"/>
              <a:t>2011 </a:t>
            </a:r>
            <a:r>
              <a:rPr lang="zh-TW" altLang="en-US" sz="1200" dirty="0"/>
              <a:t>年；</a:t>
            </a:r>
            <a:r>
              <a:rPr lang="en-US" altLang="zh-TW" sz="1200" dirty="0" err="1"/>
              <a:t>Belyusar</a:t>
            </a:r>
            <a:r>
              <a:rPr lang="zh-TW" altLang="en-US" sz="1200" dirty="0"/>
              <a:t>、</a:t>
            </a:r>
            <a:r>
              <a:rPr lang="en-US" altLang="zh-TW" sz="1200" dirty="0"/>
              <a:t>Reimer</a:t>
            </a:r>
            <a:r>
              <a:rPr lang="zh-TW" altLang="en-US" sz="1200" dirty="0"/>
              <a:t>、</a:t>
            </a:r>
            <a:r>
              <a:rPr lang="en-US" altLang="zh-TW" sz="1200" dirty="0" err="1"/>
              <a:t>Mehler</a:t>
            </a:r>
            <a:r>
              <a:rPr lang="en-US" altLang="zh-TW" sz="1200" dirty="0"/>
              <a:t> </a:t>
            </a:r>
            <a:r>
              <a:rPr lang="zh-TW" altLang="en-US" sz="1200" dirty="0"/>
              <a:t>和 </a:t>
            </a:r>
            <a:r>
              <a:rPr lang="en-US" altLang="zh-TW" sz="1200" dirty="0"/>
              <a:t>Coughlin</a:t>
            </a:r>
            <a:r>
              <a:rPr lang="zh-TW" altLang="en-US" sz="1200" dirty="0"/>
              <a:t>，</a:t>
            </a:r>
            <a:r>
              <a:rPr lang="en-US" altLang="zh-TW" sz="1200" dirty="0"/>
              <a:t>2016 </a:t>
            </a:r>
            <a:r>
              <a:rPr lang="zh-TW" altLang="en-US" sz="1200" dirty="0"/>
              <a:t>年） </a:t>
            </a:r>
            <a:r>
              <a:rPr lang="en-US" altLang="zh-TW" sz="1200" dirty="0"/>
              <a:t>; </a:t>
            </a:r>
            <a:r>
              <a:rPr lang="en-US" altLang="zh-TW" sz="1200" dirty="0" err="1"/>
              <a:t>Dukic</a:t>
            </a:r>
            <a:r>
              <a:rPr lang="zh-TW" altLang="en-US" sz="1200" dirty="0"/>
              <a:t>、</a:t>
            </a:r>
            <a:r>
              <a:rPr lang="en-US" altLang="zh-TW" sz="1200" dirty="0"/>
              <a:t>Ahlstrom</a:t>
            </a:r>
            <a:r>
              <a:rPr lang="zh-TW" altLang="en-US" sz="1200" dirty="0"/>
              <a:t>、</a:t>
            </a:r>
            <a:r>
              <a:rPr lang="en-US" altLang="zh-TW" sz="1200" dirty="0"/>
              <a:t>Patten</a:t>
            </a:r>
            <a:r>
              <a:rPr lang="zh-TW" altLang="en-US" sz="1200" dirty="0"/>
              <a:t>、</a:t>
            </a:r>
            <a:r>
              <a:rPr lang="en-US" altLang="zh-TW" sz="1200" dirty="0" err="1"/>
              <a:t>Kettwich</a:t>
            </a:r>
            <a:r>
              <a:rPr lang="en-US" altLang="zh-TW" sz="1200" dirty="0"/>
              <a:t> </a:t>
            </a:r>
            <a:r>
              <a:rPr lang="zh-TW" altLang="en-US" sz="1200" dirty="0"/>
              <a:t>和 </a:t>
            </a:r>
            <a:r>
              <a:rPr lang="en-US" altLang="zh-TW" sz="1200" dirty="0"/>
              <a:t>Kircher</a:t>
            </a:r>
            <a:r>
              <a:rPr lang="zh-TW" altLang="en-US" sz="1200" dirty="0"/>
              <a:t>，</a:t>
            </a:r>
            <a:r>
              <a:rPr lang="en-US" altLang="zh-TW" sz="1200" dirty="0"/>
              <a:t>2013 </a:t>
            </a:r>
            <a:r>
              <a:rPr lang="zh-TW" altLang="en-US" sz="1200" dirty="0"/>
              <a:t>年）</a:t>
            </a:r>
            <a:endParaRPr lang="zh-TW" altLang="en-US" dirty="0"/>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8</a:t>
            </a:fld>
            <a:endParaRPr lang="zh-TW" altLang="en-US"/>
          </a:p>
        </p:txBody>
      </p:sp>
    </p:spTree>
    <p:extLst>
      <p:ext uri="{BB962C8B-B14F-4D97-AF65-F5344CB8AC3E}">
        <p14:creationId xmlns:p14="http://schemas.microsoft.com/office/powerpoint/2010/main" val="138720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25000"/>
              </a:lnSpc>
              <a:spcBef>
                <a:spcPts val="300"/>
              </a:spcBef>
              <a:spcAft>
                <a:spcPts val="300"/>
              </a:spcAft>
              <a:buFont typeface="+mj-lt"/>
              <a:buNone/>
            </a:pPr>
            <a:r>
              <a:rPr lang="zh-TW" altLang="en-US" dirty="0"/>
              <a:t>控制：沒有</a:t>
            </a:r>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9</a:t>
            </a:fld>
            <a:endParaRPr lang="zh-TW" altLang="en-US"/>
          </a:p>
        </p:txBody>
      </p:sp>
    </p:spTree>
    <p:extLst>
      <p:ext uri="{BB962C8B-B14F-4D97-AF65-F5344CB8AC3E}">
        <p14:creationId xmlns:p14="http://schemas.microsoft.com/office/powerpoint/2010/main" val="209930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在一般狀況下，一般人正常反應時間為</a:t>
            </a:r>
            <a:r>
              <a:rPr lang="en-US" altLang="zh-TW" dirty="0"/>
              <a:t>0.75</a:t>
            </a:r>
            <a:r>
              <a:rPr lang="zh-TW" altLang="en-US" dirty="0"/>
              <a:t>秒</a:t>
            </a:r>
            <a:r>
              <a:rPr lang="en-US" altLang="zh-TW" dirty="0"/>
              <a:t>(Smiley et al., 2004)</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61B0F141-53B2-4C91-8554-14F79501987D}" type="slidenum">
              <a:rPr lang="zh-TW" altLang="en-US" smtClean="0"/>
              <a:t>10</a:t>
            </a:fld>
            <a:endParaRPr lang="zh-TW" altLang="en-US"/>
          </a:p>
        </p:txBody>
      </p:sp>
    </p:spTree>
    <p:extLst>
      <p:ext uri="{BB962C8B-B14F-4D97-AF65-F5344CB8AC3E}">
        <p14:creationId xmlns:p14="http://schemas.microsoft.com/office/powerpoint/2010/main" val="213468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CAECDB25-798C-4278-AFCD-30CBD9903B80}" type="datetime1">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67A566-2812-43FC-988C-F265BB7933EC}"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58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B28501D-798B-47EE-B55A-1DC1803933F7}" type="datetime1">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185595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D1BD904-80C4-441E-B67B-EAD7C2E42A08}" type="datetime1">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179124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81AA076-E310-4094-BFA7-CDD899C544BD}" type="datetime1">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164053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DCC8EB9-B8C0-40EE-9436-6668F63B112D}" type="datetime1">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F67A566-2812-43FC-988C-F265BB7933EC}"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22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DA9F7BC-7B1D-4A99-9E9D-DC8C43A03F33}" type="datetime1">
              <a:rPr lang="zh-TW" altLang="en-US" smtClean="0"/>
              <a:t>2021/12/2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410928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7576972-0B58-4FE7-A16E-B3B87675084C}" type="datetime1">
              <a:rPr lang="zh-TW" altLang="en-US" smtClean="0"/>
              <a:t>2021/12/2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115237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ECB43F5-25D6-4D48-866E-DF31A2D19A98}" type="datetime1">
              <a:rPr lang="zh-TW" altLang="en-US" smtClean="0"/>
              <a:t>2021/12/2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8464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09BC79-EABA-40E7-8A0D-7F5BADF07B44}" type="datetime1">
              <a:rPr lang="zh-TW" altLang="en-US" smtClean="0"/>
              <a:t>2021/12/2</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164162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9DEB6C6-2827-4663-A7EE-2DC36F924A88}" type="datetime1">
              <a:rPr lang="zh-TW" altLang="en-US" smtClean="0"/>
              <a:t>2021/12/2</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418715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511F646-113B-48F6-89F2-A11980434316}" type="datetime1">
              <a:rPr lang="zh-TW" altLang="en-US" smtClean="0"/>
              <a:t>2021/12/2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F67A566-2812-43FC-988C-F265BB7933EC}" type="slidenum">
              <a:rPr lang="zh-TW" altLang="en-US" smtClean="0"/>
              <a:t>‹#›</a:t>
            </a:fld>
            <a:endParaRPr lang="zh-TW" altLang="en-US"/>
          </a:p>
        </p:txBody>
      </p:sp>
    </p:spTree>
    <p:extLst>
      <p:ext uri="{BB962C8B-B14F-4D97-AF65-F5344CB8AC3E}">
        <p14:creationId xmlns:p14="http://schemas.microsoft.com/office/powerpoint/2010/main" val="6994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8507F8-7622-41D2-9EFD-0638113B02C0}" type="datetime1">
              <a:rPr lang="zh-TW" altLang="en-US" smtClean="0"/>
              <a:t>2021/12/2</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67A566-2812-43FC-988C-F265BB7933EC}"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9366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47E5F1-4950-4431-8AAB-8C84E0243DDF}"/>
              </a:ext>
            </a:extLst>
          </p:cNvPr>
          <p:cNvSpPr>
            <a:spLocks noGrp="1"/>
          </p:cNvSpPr>
          <p:nvPr>
            <p:ph type="ctrTitle"/>
          </p:nvPr>
        </p:nvSpPr>
        <p:spPr/>
        <p:txBody>
          <a:bodyPr>
            <a:normAutofit/>
          </a:bodyPr>
          <a:lstStyle/>
          <a:p>
            <a:pPr algn="ctr">
              <a:lnSpc>
                <a:spcPct val="100000"/>
              </a:lnSpc>
            </a:pPr>
            <a:r>
              <a:rPr lang="en-US" altLang="zh-TW" sz="4000" dirty="0"/>
              <a:t>Roadside digital billboard advertisements: Effects of static,</a:t>
            </a:r>
            <a:r>
              <a:rPr lang="zh-TW" altLang="en-US" sz="4000" dirty="0"/>
              <a:t> </a:t>
            </a:r>
            <a:r>
              <a:rPr lang="en-US" altLang="zh-TW" sz="4000" dirty="0"/>
              <a:t>transitioning, and animated designs on drivers’ performance</a:t>
            </a:r>
            <a:r>
              <a:rPr lang="zh-TW" altLang="en-US" sz="4000" dirty="0"/>
              <a:t> </a:t>
            </a:r>
            <a:r>
              <a:rPr lang="en-US" altLang="zh-TW" sz="4000" dirty="0"/>
              <a:t>and attention </a:t>
            </a:r>
            <a:endParaRPr lang="zh-TW" altLang="en-US" sz="4000" dirty="0"/>
          </a:p>
        </p:txBody>
      </p:sp>
      <p:sp>
        <p:nvSpPr>
          <p:cNvPr id="3" name="副標題 2">
            <a:extLst>
              <a:ext uri="{FF2B5EF4-FFF2-40B4-BE49-F238E27FC236}">
                <a16:creationId xmlns:a16="http://schemas.microsoft.com/office/drawing/2014/main" id="{8C4540C5-C61F-4D5C-A36C-97DD07DDBD05}"/>
              </a:ext>
            </a:extLst>
          </p:cNvPr>
          <p:cNvSpPr>
            <a:spLocks noGrp="1"/>
          </p:cNvSpPr>
          <p:nvPr>
            <p:ph type="subTitle" idx="1"/>
          </p:nvPr>
        </p:nvSpPr>
        <p:spPr>
          <a:xfrm>
            <a:off x="591670" y="4455621"/>
            <a:ext cx="11044517" cy="1810708"/>
          </a:xfrm>
        </p:spPr>
        <p:txBody>
          <a:bodyPr>
            <a:normAutofit fontScale="85000" lnSpcReduction="10000"/>
          </a:bodyPr>
          <a:lstStyle/>
          <a:p>
            <a:r>
              <a:rPr lang="zh-TW" altLang="en-US" cap="none" dirty="0"/>
              <a:t>作者：</a:t>
            </a:r>
            <a:r>
              <a:rPr lang="en-US" altLang="zh-TW" cap="none" dirty="0"/>
              <a:t>Reem Brome , Mariette </a:t>
            </a:r>
            <a:r>
              <a:rPr lang="en-US" altLang="zh-TW" cap="none" dirty="0" err="1"/>
              <a:t>Awad</a:t>
            </a:r>
            <a:r>
              <a:rPr lang="en-US" altLang="zh-TW" cap="none" dirty="0"/>
              <a:t>, Nadine Marie </a:t>
            </a:r>
            <a:r>
              <a:rPr lang="en-US" altLang="zh-TW" cap="none" dirty="0" err="1"/>
              <a:t>Moacdieh</a:t>
            </a:r>
            <a:endParaRPr lang="en-US" altLang="zh-TW" cap="none" dirty="0"/>
          </a:p>
          <a:p>
            <a:r>
              <a:rPr lang="zh-TW" altLang="en-US" cap="none" dirty="0"/>
              <a:t>期刊：</a:t>
            </a:r>
            <a:r>
              <a:rPr lang="en-US" altLang="zh-TW" cap="none" dirty="0"/>
              <a:t>Transportation Research Part F: Psychology and </a:t>
            </a:r>
            <a:r>
              <a:rPr lang="en-US" altLang="zh-TW" cap="none" dirty="0" err="1"/>
              <a:t>Behaviour</a:t>
            </a:r>
            <a:r>
              <a:rPr lang="en-US" altLang="zh-TW" cap="none" dirty="0"/>
              <a:t> 83 (2021) 226–237</a:t>
            </a:r>
          </a:p>
          <a:p>
            <a:r>
              <a:rPr lang="zh-TW" altLang="en-US" cap="none" dirty="0"/>
              <a:t>學生：陳瑀婕</a:t>
            </a:r>
          </a:p>
          <a:p>
            <a:r>
              <a:rPr lang="zh-TW" altLang="en-US" cap="none" dirty="0"/>
              <a:t>指導教授：柳永青 教授</a:t>
            </a:r>
          </a:p>
          <a:p>
            <a:endParaRPr lang="zh-TW" altLang="en-US" dirty="0"/>
          </a:p>
        </p:txBody>
      </p:sp>
      <p:sp>
        <p:nvSpPr>
          <p:cNvPr id="5" name="投影片編號版面配置區 4">
            <a:extLst>
              <a:ext uri="{FF2B5EF4-FFF2-40B4-BE49-F238E27FC236}">
                <a16:creationId xmlns:a16="http://schemas.microsoft.com/office/drawing/2014/main" id="{5EEB6E31-701D-494F-9617-DB8EE861743A}"/>
              </a:ext>
            </a:extLst>
          </p:cNvPr>
          <p:cNvSpPr>
            <a:spLocks noGrp="1"/>
          </p:cNvSpPr>
          <p:nvPr>
            <p:ph type="sldNum" sz="quarter" idx="12"/>
          </p:nvPr>
        </p:nvSpPr>
        <p:spPr/>
        <p:txBody>
          <a:bodyPr/>
          <a:lstStyle/>
          <a:p>
            <a:fld id="{5FC6DBA8-13FC-431F-91F1-7A855083FF04}" type="slidenum">
              <a:rPr lang="zh-TW" altLang="en-US" smtClean="0"/>
              <a:t>1</a:t>
            </a:fld>
            <a:endParaRPr lang="zh-TW" altLang="en-US" dirty="0"/>
          </a:p>
        </p:txBody>
      </p:sp>
    </p:spTree>
    <p:extLst>
      <p:ext uri="{BB962C8B-B14F-4D97-AF65-F5344CB8AC3E}">
        <p14:creationId xmlns:p14="http://schemas.microsoft.com/office/powerpoint/2010/main" val="170945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依變項：</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視覺行為：</a:t>
            </a:r>
            <a:endParaRPr lang="en-US" altLang="zh-TW" dirty="0"/>
          </a:p>
          <a:p>
            <a:pPr marL="1177200" indent="-457200">
              <a:lnSpc>
                <a:spcPct val="125000"/>
              </a:lnSpc>
              <a:spcBef>
                <a:spcPts val="300"/>
              </a:spcBef>
              <a:spcAft>
                <a:spcPts val="300"/>
              </a:spcAft>
              <a:buFont typeface="+mj-lt"/>
              <a:buAutoNum type="arabicPeriod"/>
            </a:pPr>
            <a:r>
              <a:rPr lang="zh-TW" altLang="en-US" dirty="0"/>
              <a:t>對廣告牌的平均注視百分比</a:t>
            </a:r>
            <a:r>
              <a:rPr lang="en-US" altLang="zh-TW" dirty="0"/>
              <a:t>(%)</a:t>
            </a:r>
          </a:p>
          <a:p>
            <a:pPr marL="1177200" indent="-457200">
              <a:lnSpc>
                <a:spcPct val="125000"/>
              </a:lnSpc>
              <a:spcBef>
                <a:spcPts val="300"/>
              </a:spcBef>
              <a:spcAft>
                <a:spcPts val="300"/>
              </a:spcAft>
              <a:buFont typeface="+mj-lt"/>
              <a:buAutoNum type="arabicPeriod"/>
            </a:pPr>
            <a:r>
              <a:rPr lang="zh-TW" altLang="en-US" dirty="0"/>
              <a:t>對廣告牌的平均注視時間</a:t>
            </a:r>
            <a:r>
              <a:rPr lang="en-US" altLang="zh-TW" dirty="0"/>
              <a:t>(s)</a:t>
            </a:r>
          </a:p>
          <a:p>
            <a:pPr marL="1177200" indent="-457200">
              <a:lnSpc>
                <a:spcPct val="125000"/>
              </a:lnSpc>
              <a:spcBef>
                <a:spcPts val="300"/>
              </a:spcBef>
              <a:spcAft>
                <a:spcPts val="300"/>
              </a:spcAft>
              <a:buFont typeface="+mj-lt"/>
              <a:buAutoNum type="arabicPeriod"/>
            </a:pPr>
            <a:r>
              <a:rPr lang="zh-TW" altLang="en-US" dirty="0"/>
              <a:t>對廣告牌的平均注視次數</a:t>
            </a:r>
            <a:r>
              <a:rPr lang="en-US" altLang="zh-TW" dirty="0"/>
              <a:t>(</a:t>
            </a:r>
            <a:r>
              <a:rPr lang="zh-TW" altLang="en-US" dirty="0"/>
              <a:t>次</a:t>
            </a:r>
            <a:r>
              <a:rPr lang="en-US" altLang="zh-TW" dirty="0"/>
              <a:t>)</a:t>
            </a:r>
          </a:p>
          <a:p>
            <a:pPr marL="720000" indent="0">
              <a:lnSpc>
                <a:spcPct val="125000"/>
              </a:lnSpc>
              <a:spcBef>
                <a:spcPts val="300"/>
              </a:spcBef>
              <a:spcAft>
                <a:spcPts val="300"/>
              </a:spcAft>
              <a:buNone/>
            </a:pPr>
            <a:endParaRPr lang="en-US" altLang="zh-TW" dirty="0"/>
          </a:p>
          <a:p>
            <a:pPr marL="1177200" indent="-457200">
              <a:lnSpc>
                <a:spcPct val="125000"/>
              </a:lnSpc>
              <a:spcBef>
                <a:spcPts val="300"/>
              </a:spcBef>
              <a:spcAft>
                <a:spcPts val="300"/>
              </a:spcAft>
              <a:buFont typeface="+mj-lt"/>
              <a:buAutoNum type="arabicPeriod"/>
            </a:pPr>
            <a:endParaRPr lang="en-US" altLang="zh-TW" dirty="0"/>
          </a:p>
          <a:p>
            <a:pPr marL="1177200" indent="-457200">
              <a:lnSpc>
                <a:spcPct val="125000"/>
              </a:lnSpc>
              <a:spcBef>
                <a:spcPts val="300"/>
              </a:spcBef>
              <a:spcAft>
                <a:spcPts val="300"/>
              </a:spcAft>
              <a:buFont typeface="+mj-lt"/>
              <a:buAutoNum type="arabicPeriod"/>
            </a:pPr>
            <a:endParaRPr lang="zh-TW" altLang="en-US" dirty="0"/>
          </a:p>
        </p:txBody>
      </p:sp>
      <p:grpSp>
        <p:nvGrpSpPr>
          <p:cNvPr id="8" name="群組 7">
            <a:extLst>
              <a:ext uri="{FF2B5EF4-FFF2-40B4-BE49-F238E27FC236}">
                <a16:creationId xmlns:a16="http://schemas.microsoft.com/office/drawing/2014/main" id="{68C61869-0403-4EAD-A353-E439231752EB}"/>
              </a:ext>
            </a:extLst>
          </p:cNvPr>
          <p:cNvGrpSpPr/>
          <p:nvPr/>
        </p:nvGrpSpPr>
        <p:grpSpPr>
          <a:xfrm>
            <a:off x="1097280" y="4213827"/>
            <a:ext cx="10665350" cy="1813628"/>
            <a:chOff x="0" y="3207039"/>
            <a:chExt cx="12222480" cy="1913601"/>
          </a:xfrm>
        </p:grpSpPr>
        <p:pic>
          <p:nvPicPr>
            <p:cNvPr id="7" name="圖片 6" descr="一張含有 文字 的圖片&#10;&#10;自動產生的描述">
              <a:extLst>
                <a:ext uri="{FF2B5EF4-FFF2-40B4-BE49-F238E27FC236}">
                  <a16:creationId xmlns:a16="http://schemas.microsoft.com/office/drawing/2014/main" id="{7518846A-E92E-4CA8-8DBA-1261CCB48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3572827"/>
              <a:ext cx="12192000" cy="1547813"/>
            </a:xfrm>
            <a:prstGeom prst="rect">
              <a:avLst/>
            </a:prstGeom>
          </p:spPr>
        </p:pic>
        <p:pic>
          <p:nvPicPr>
            <p:cNvPr id="5" name="圖片 4">
              <a:extLst>
                <a:ext uri="{FF2B5EF4-FFF2-40B4-BE49-F238E27FC236}">
                  <a16:creationId xmlns:a16="http://schemas.microsoft.com/office/drawing/2014/main" id="{5582A153-206C-4C21-B2E2-7605F3B72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7039"/>
              <a:ext cx="12192000" cy="443922"/>
            </a:xfrm>
            <a:prstGeom prst="rect">
              <a:avLst/>
            </a:prstGeom>
          </p:spPr>
        </p:pic>
      </p:grpSp>
      <p:sp>
        <p:nvSpPr>
          <p:cNvPr id="4" name="投影片編號版面配置區 3">
            <a:extLst>
              <a:ext uri="{FF2B5EF4-FFF2-40B4-BE49-F238E27FC236}">
                <a16:creationId xmlns:a16="http://schemas.microsoft.com/office/drawing/2014/main" id="{F7E3149D-34E1-4F22-96F7-5A0527892C32}"/>
              </a:ext>
            </a:extLst>
          </p:cNvPr>
          <p:cNvSpPr>
            <a:spLocks noGrp="1"/>
          </p:cNvSpPr>
          <p:nvPr>
            <p:ph type="sldNum" sz="quarter" idx="12"/>
          </p:nvPr>
        </p:nvSpPr>
        <p:spPr/>
        <p:txBody>
          <a:bodyPr/>
          <a:lstStyle/>
          <a:p>
            <a:fld id="{7F67A566-2812-43FC-988C-F265BB7933EC}" type="slidenum">
              <a:rPr lang="zh-TW" altLang="en-US" smtClean="0"/>
              <a:t>10</a:t>
            </a:fld>
            <a:endParaRPr lang="zh-TW" altLang="en-US"/>
          </a:p>
        </p:txBody>
      </p:sp>
    </p:spTree>
    <p:extLst>
      <p:ext uri="{BB962C8B-B14F-4D97-AF65-F5344CB8AC3E}">
        <p14:creationId xmlns:p14="http://schemas.microsoft.com/office/powerpoint/2010/main" val="27572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normAutofit/>
          </a:bodyPr>
          <a:lstStyle/>
          <a:p>
            <a:pPr>
              <a:lnSpc>
                <a:spcPct val="125000"/>
              </a:lnSpc>
              <a:spcBef>
                <a:spcPts val="300"/>
              </a:spcBef>
              <a:spcAft>
                <a:spcPts val="300"/>
              </a:spcAft>
              <a:buFont typeface="Wingdings" panose="05000000000000000000" pitchFamily="2" charset="2"/>
              <a:buChar char="Ø"/>
            </a:pPr>
            <a:r>
              <a:rPr lang="zh-TW" altLang="en-US" dirty="0"/>
              <a:t>依變項：</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en-US" altLang="zh-TW" dirty="0"/>
              <a:t>EEG</a:t>
            </a:r>
            <a:r>
              <a:rPr lang="zh-TW" altLang="en-US" dirty="0"/>
              <a:t>：</a:t>
            </a:r>
            <a:endParaRPr lang="en-US" altLang="zh-TW" dirty="0"/>
          </a:p>
          <a:p>
            <a:pPr marL="1177200" indent="-457200">
              <a:lnSpc>
                <a:spcPct val="125000"/>
              </a:lnSpc>
              <a:spcBef>
                <a:spcPts val="300"/>
              </a:spcBef>
              <a:spcAft>
                <a:spcPts val="300"/>
              </a:spcAft>
              <a:buFont typeface="+mj-lt"/>
              <a:buAutoNum type="arabicPeriod"/>
            </a:pPr>
            <a:r>
              <a:rPr lang="en-US" altLang="zh-TW" dirty="0"/>
              <a:t>Theta</a:t>
            </a:r>
            <a:r>
              <a:rPr lang="zh-TW" altLang="en-US" dirty="0"/>
              <a:t>波：</a:t>
            </a:r>
            <a:r>
              <a:rPr lang="en-US" altLang="zh-TW" dirty="0"/>
              <a:t>theta </a:t>
            </a:r>
            <a:r>
              <a:rPr lang="zh-TW" altLang="en-US" dirty="0"/>
              <a:t>波功率與駕駛員分心有關</a:t>
            </a:r>
            <a:endParaRPr lang="en-US" altLang="zh-TW" dirty="0"/>
          </a:p>
          <a:p>
            <a:pPr marL="1177200" indent="-457200">
              <a:lnSpc>
                <a:spcPct val="125000"/>
              </a:lnSpc>
              <a:spcBef>
                <a:spcPts val="300"/>
              </a:spcBef>
              <a:spcAft>
                <a:spcPts val="300"/>
              </a:spcAft>
              <a:buFont typeface="+mj-lt"/>
              <a:buAutoNum type="arabicPeriod"/>
            </a:pPr>
            <a:r>
              <a:rPr lang="en-US" altLang="zh-TW" dirty="0"/>
              <a:t>Alpha</a:t>
            </a:r>
            <a:r>
              <a:rPr lang="zh-TW" altLang="en-US" dirty="0"/>
              <a:t>波：</a:t>
            </a:r>
            <a:r>
              <a:rPr lang="en-US" altLang="zh-TW" dirty="0"/>
              <a:t>alpha </a:t>
            </a:r>
            <a:r>
              <a:rPr lang="zh-TW" altLang="en-US" dirty="0"/>
              <a:t>波功率與注意力水平高低有關</a:t>
            </a:r>
            <a:endParaRPr lang="en-US" altLang="zh-TW" dirty="0"/>
          </a:p>
          <a:p>
            <a:pPr marL="1177200" indent="-457200">
              <a:lnSpc>
                <a:spcPct val="125000"/>
              </a:lnSpc>
              <a:spcBef>
                <a:spcPts val="300"/>
              </a:spcBef>
              <a:spcAft>
                <a:spcPts val="300"/>
              </a:spcAft>
              <a:buFont typeface="+mj-lt"/>
              <a:buAutoNum type="arabicPeriod"/>
            </a:pPr>
            <a:r>
              <a:rPr lang="zh-TW" altLang="en-US" dirty="0"/>
              <a:t>低幅</a:t>
            </a:r>
            <a:r>
              <a:rPr lang="en-US" altLang="zh-TW" dirty="0"/>
              <a:t>Beta</a:t>
            </a:r>
            <a:r>
              <a:rPr lang="zh-TW" altLang="en-US" dirty="0"/>
              <a:t>波：低幅</a:t>
            </a:r>
            <a:r>
              <a:rPr lang="en-US" altLang="zh-TW" dirty="0"/>
              <a:t>Beta</a:t>
            </a:r>
            <a:r>
              <a:rPr lang="zh-TW" altLang="en-US" dirty="0"/>
              <a:t>波功率與駕駛員分心有關</a:t>
            </a:r>
            <a:endParaRPr lang="en-US" altLang="zh-TW" dirty="0"/>
          </a:p>
          <a:p>
            <a:pPr marL="1177200" indent="-457200">
              <a:lnSpc>
                <a:spcPct val="125000"/>
              </a:lnSpc>
              <a:spcBef>
                <a:spcPts val="300"/>
              </a:spcBef>
              <a:spcAft>
                <a:spcPts val="300"/>
              </a:spcAft>
              <a:buFont typeface="+mj-lt"/>
              <a:buAutoNum type="arabicPeriod"/>
            </a:pPr>
            <a:endParaRPr lang="en-US" altLang="zh-TW" dirty="0"/>
          </a:p>
          <a:p>
            <a:pPr marL="1177200" indent="-457200">
              <a:lnSpc>
                <a:spcPct val="125000"/>
              </a:lnSpc>
              <a:spcBef>
                <a:spcPts val="300"/>
              </a:spcBef>
              <a:spcAft>
                <a:spcPts val="300"/>
              </a:spcAft>
              <a:buFont typeface="+mj-lt"/>
              <a:buAutoNum type="arabicPeriod"/>
            </a:pPr>
            <a:endParaRPr lang="zh-TW" altLang="en-US" dirty="0"/>
          </a:p>
        </p:txBody>
      </p:sp>
      <p:pic>
        <p:nvPicPr>
          <p:cNvPr id="5" name="圖片 4" descr="一張含有 文字 的圖片&#10;&#10;自動產生的描述">
            <a:extLst>
              <a:ext uri="{FF2B5EF4-FFF2-40B4-BE49-F238E27FC236}">
                <a16:creationId xmlns:a16="http://schemas.microsoft.com/office/drawing/2014/main" id="{4C05BC00-2267-46A6-969A-8319BF43A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35" y="4263090"/>
            <a:ext cx="10676330" cy="1715101"/>
          </a:xfrm>
          <a:prstGeom prst="rect">
            <a:avLst/>
          </a:prstGeom>
        </p:spPr>
      </p:pic>
      <p:sp>
        <p:nvSpPr>
          <p:cNvPr id="4" name="投影片編號版面配置區 3">
            <a:extLst>
              <a:ext uri="{FF2B5EF4-FFF2-40B4-BE49-F238E27FC236}">
                <a16:creationId xmlns:a16="http://schemas.microsoft.com/office/drawing/2014/main" id="{79BF8043-C17A-4DC7-989B-48CE33CC00FF}"/>
              </a:ext>
            </a:extLst>
          </p:cNvPr>
          <p:cNvSpPr>
            <a:spLocks noGrp="1"/>
          </p:cNvSpPr>
          <p:nvPr>
            <p:ph type="sldNum" sz="quarter" idx="12"/>
          </p:nvPr>
        </p:nvSpPr>
        <p:spPr/>
        <p:txBody>
          <a:bodyPr/>
          <a:lstStyle/>
          <a:p>
            <a:fld id="{7F67A566-2812-43FC-988C-F265BB7933EC}" type="slidenum">
              <a:rPr lang="zh-TW" altLang="en-US" smtClean="0"/>
              <a:t>11</a:t>
            </a:fld>
            <a:endParaRPr lang="zh-TW" altLang="en-US"/>
          </a:p>
        </p:txBody>
      </p:sp>
    </p:spTree>
    <p:extLst>
      <p:ext uri="{BB962C8B-B14F-4D97-AF65-F5344CB8AC3E}">
        <p14:creationId xmlns:p14="http://schemas.microsoft.com/office/powerpoint/2010/main" val="337799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Result-</a:t>
            </a:r>
            <a:r>
              <a:rPr lang="zh-TW" altLang="en-US" dirty="0"/>
              <a:t>駕駛性能</a:t>
            </a:r>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不同類型的廣告牌對平均速度沒有顯著影響</a:t>
            </a:r>
            <a:r>
              <a:rPr lang="en-US" altLang="zh-TW" dirty="0"/>
              <a:t>(F(3, 297) = 1.750</a:t>
            </a:r>
            <a:r>
              <a:rPr lang="zh-TW" altLang="en-US" dirty="0"/>
              <a:t>，</a:t>
            </a:r>
            <a:r>
              <a:rPr lang="en-US" altLang="zh-TW" dirty="0"/>
              <a:t>p = 0.172)</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不同類型的廣告牌對平均加速度沒有顯著影響</a:t>
            </a:r>
            <a:r>
              <a:rPr lang="en-US" altLang="zh-TW" dirty="0"/>
              <a:t>(F (3, 297) = 1.849</a:t>
            </a:r>
            <a:r>
              <a:rPr lang="zh-TW" altLang="en-US" dirty="0"/>
              <a:t>，</a:t>
            </a:r>
            <a:r>
              <a:rPr lang="en-US" altLang="zh-TW" dirty="0"/>
              <a:t>p = 0.138)</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ü"/>
            </a:pPr>
            <a:r>
              <a:rPr lang="zh-TW" altLang="en-US" dirty="0"/>
              <a:t>不同類型的廣告牌對平均偏差有顯著影響</a:t>
            </a:r>
            <a:r>
              <a:rPr lang="en-US" altLang="zh-TW" dirty="0"/>
              <a:t>(F (3, 297) = 1477.180</a:t>
            </a:r>
            <a:r>
              <a:rPr lang="zh-TW" altLang="en-US" dirty="0"/>
              <a:t>，</a:t>
            </a:r>
            <a:r>
              <a:rPr lang="en-US" altLang="zh-TW" dirty="0"/>
              <a:t>p &lt; 0.001)</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ü"/>
            </a:pPr>
            <a:r>
              <a:rPr lang="zh-TW" altLang="en-US" dirty="0"/>
              <a:t>不同類型的廣告牌對平均反應時間有顯著影響</a:t>
            </a:r>
            <a:r>
              <a:rPr lang="en-US" altLang="zh-TW" dirty="0"/>
              <a:t>(F (3, 297) = 31.196, p &lt;0 .001)</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26D72F05-FF6A-471D-B45D-F5616F34E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040" y="3834415"/>
            <a:ext cx="4504616" cy="2736982"/>
          </a:xfrm>
          <a:prstGeom prst="rect">
            <a:avLst/>
          </a:prstGeom>
        </p:spPr>
      </p:pic>
      <p:pic>
        <p:nvPicPr>
          <p:cNvPr id="7" name="圖片 6">
            <a:extLst>
              <a:ext uri="{FF2B5EF4-FFF2-40B4-BE49-F238E27FC236}">
                <a16:creationId xmlns:a16="http://schemas.microsoft.com/office/drawing/2014/main" id="{CCF5DF97-C209-45A7-A3BC-D21061D86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2346" y="3852477"/>
            <a:ext cx="4479447" cy="2736983"/>
          </a:xfrm>
          <a:prstGeom prst="rect">
            <a:avLst/>
          </a:prstGeom>
        </p:spPr>
      </p:pic>
      <p:sp>
        <p:nvSpPr>
          <p:cNvPr id="4" name="投影片編號版面配置區 3">
            <a:extLst>
              <a:ext uri="{FF2B5EF4-FFF2-40B4-BE49-F238E27FC236}">
                <a16:creationId xmlns:a16="http://schemas.microsoft.com/office/drawing/2014/main" id="{FF5DF417-131B-4547-BC7B-1E3EC74F9E2A}"/>
              </a:ext>
            </a:extLst>
          </p:cNvPr>
          <p:cNvSpPr>
            <a:spLocks noGrp="1"/>
          </p:cNvSpPr>
          <p:nvPr>
            <p:ph type="sldNum" sz="quarter" idx="12"/>
          </p:nvPr>
        </p:nvSpPr>
        <p:spPr/>
        <p:txBody>
          <a:bodyPr/>
          <a:lstStyle/>
          <a:p>
            <a:fld id="{7F67A566-2812-43FC-988C-F265BB7933EC}" type="slidenum">
              <a:rPr lang="zh-TW" altLang="en-US" smtClean="0"/>
              <a:t>12</a:t>
            </a:fld>
            <a:endParaRPr lang="zh-TW" altLang="en-US"/>
          </a:p>
        </p:txBody>
      </p:sp>
    </p:spTree>
    <p:extLst>
      <p:ext uri="{BB962C8B-B14F-4D97-AF65-F5344CB8AC3E}">
        <p14:creationId xmlns:p14="http://schemas.microsoft.com/office/powerpoint/2010/main" val="221801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Result-</a:t>
            </a:r>
            <a:r>
              <a:rPr lang="zh-TW" altLang="en-US" dirty="0"/>
              <a:t>視覺行為</a:t>
            </a:r>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不同類型的廣告牌對平均注視百分比有顯著影響</a:t>
            </a:r>
            <a:r>
              <a:rPr lang="en-US" altLang="zh-TW" dirty="0"/>
              <a:t>(F (2, 198) = 60.762, p &lt; 0.001)</a:t>
            </a:r>
            <a:r>
              <a:rPr lang="zh-TW" altLang="en-US" dirty="0"/>
              <a:t>。</a:t>
            </a:r>
          </a:p>
          <a:p>
            <a:pPr>
              <a:lnSpc>
                <a:spcPct val="125000"/>
              </a:lnSpc>
              <a:spcBef>
                <a:spcPts val="300"/>
              </a:spcBef>
              <a:spcAft>
                <a:spcPts val="300"/>
              </a:spcAft>
              <a:buFont typeface="Wingdings" panose="05000000000000000000" pitchFamily="2" charset="2"/>
              <a:buChar char="Ø"/>
            </a:pPr>
            <a:r>
              <a:rPr lang="zh-TW" altLang="en-US" dirty="0"/>
              <a:t>不同類型的廣告牌對平均注視時間有顯著影響</a:t>
            </a:r>
            <a:r>
              <a:rPr lang="en-US" altLang="zh-TW" dirty="0"/>
              <a:t>(F(2, 198) = 77.814, p &lt; 0.001)</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不同類型的廣告牌對平均注視次數有顯著影響</a:t>
            </a:r>
            <a:r>
              <a:rPr lang="en-US" altLang="zh-TW" dirty="0"/>
              <a:t>(F (2, 198) = 91.780,</a:t>
            </a:r>
            <a:r>
              <a:rPr lang="zh-TW" altLang="en-US" dirty="0"/>
              <a:t> </a:t>
            </a:r>
            <a:r>
              <a:rPr lang="en-US" altLang="zh-TW" dirty="0"/>
              <a:t>p &lt; 0.001)</a:t>
            </a:r>
            <a:r>
              <a:rPr lang="zh-TW" altLang="en-US" dirty="0"/>
              <a:t>。</a:t>
            </a:r>
          </a:p>
        </p:txBody>
      </p:sp>
      <p:pic>
        <p:nvPicPr>
          <p:cNvPr id="5" name="圖片 4">
            <a:extLst>
              <a:ext uri="{FF2B5EF4-FFF2-40B4-BE49-F238E27FC236}">
                <a16:creationId xmlns:a16="http://schemas.microsoft.com/office/drawing/2014/main" id="{8F460C98-E3C5-4BDA-869D-689453DBD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90" y="3738735"/>
            <a:ext cx="3480851" cy="2130357"/>
          </a:xfrm>
          <a:prstGeom prst="rect">
            <a:avLst/>
          </a:prstGeom>
        </p:spPr>
      </p:pic>
      <p:pic>
        <p:nvPicPr>
          <p:cNvPr id="7" name="圖片 6">
            <a:extLst>
              <a:ext uri="{FF2B5EF4-FFF2-40B4-BE49-F238E27FC236}">
                <a16:creationId xmlns:a16="http://schemas.microsoft.com/office/drawing/2014/main" id="{072577EA-9A0B-4A6D-947B-61CBCAA7A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210" y="3738736"/>
            <a:ext cx="3424910" cy="2130357"/>
          </a:xfrm>
          <a:prstGeom prst="rect">
            <a:avLst/>
          </a:prstGeom>
        </p:spPr>
      </p:pic>
      <p:pic>
        <p:nvPicPr>
          <p:cNvPr id="9" name="圖片 8">
            <a:extLst>
              <a:ext uri="{FF2B5EF4-FFF2-40B4-BE49-F238E27FC236}">
                <a16:creationId xmlns:a16="http://schemas.microsoft.com/office/drawing/2014/main" id="{B5F742F1-B460-49BF-9407-89A5808E9E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650" y="3738735"/>
            <a:ext cx="3482560" cy="2130357"/>
          </a:xfrm>
          <a:prstGeom prst="rect">
            <a:avLst/>
          </a:prstGeom>
        </p:spPr>
      </p:pic>
      <p:sp>
        <p:nvSpPr>
          <p:cNvPr id="4" name="投影片編號版面配置區 3">
            <a:extLst>
              <a:ext uri="{FF2B5EF4-FFF2-40B4-BE49-F238E27FC236}">
                <a16:creationId xmlns:a16="http://schemas.microsoft.com/office/drawing/2014/main" id="{52F6A593-70CD-46B2-A1C3-F640A02D2D66}"/>
              </a:ext>
            </a:extLst>
          </p:cNvPr>
          <p:cNvSpPr>
            <a:spLocks noGrp="1"/>
          </p:cNvSpPr>
          <p:nvPr>
            <p:ph type="sldNum" sz="quarter" idx="12"/>
          </p:nvPr>
        </p:nvSpPr>
        <p:spPr/>
        <p:txBody>
          <a:bodyPr/>
          <a:lstStyle/>
          <a:p>
            <a:fld id="{7F67A566-2812-43FC-988C-F265BB7933EC}" type="slidenum">
              <a:rPr lang="zh-TW" altLang="en-US" smtClean="0"/>
              <a:t>13</a:t>
            </a:fld>
            <a:endParaRPr lang="zh-TW" altLang="en-US"/>
          </a:p>
        </p:txBody>
      </p:sp>
    </p:spTree>
    <p:extLst>
      <p:ext uri="{BB962C8B-B14F-4D97-AF65-F5344CB8AC3E}">
        <p14:creationId xmlns:p14="http://schemas.microsoft.com/office/powerpoint/2010/main" val="338117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Result-EEG</a:t>
            </a:r>
            <a:endParaRPr lang="zh-TW" altLang="en-US" dirty="0"/>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dirty="0"/>
              <a:t>Theta</a:t>
            </a:r>
            <a:r>
              <a:rPr lang="zh-TW" altLang="en-US" dirty="0"/>
              <a:t>波的功率在是否有廣告牌間有顯著差異</a:t>
            </a:r>
            <a:r>
              <a:rPr lang="en-US" altLang="zh-TW" dirty="0"/>
              <a:t>(</a:t>
            </a:r>
            <a:r>
              <a:rPr lang="zh-TW" altLang="en-US" dirty="0"/>
              <a:t>控制</a:t>
            </a:r>
            <a:r>
              <a:rPr lang="en-US" altLang="zh-TW" dirty="0"/>
              <a:t>=0.727 </a:t>
            </a:r>
            <a:r>
              <a:rPr lang="zh-TW" altLang="en-US" dirty="0"/>
              <a:t>、靜態</a:t>
            </a:r>
            <a:r>
              <a:rPr lang="en-US" altLang="zh-TW" dirty="0"/>
              <a:t>=0.803 </a:t>
            </a:r>
            <a:r>
              <a:rPr lang="zh-TW" altLang="en-US" dirty="0"/>
              <a:t>、過渡</a:t>
            </a:r>
            <a:r>
              <a:rPr lang="en-US" altLang="zh-TW" dirty="0"/>
              <a:t>=0.783 </a:t>
            </a:r>
            <a:r>
              <a:rPr lang="zh-TW" altLang="en-US" dirty="0"/>
              <a:t>動態</a:t>
            </a:r>
            <a:r>
              <a:rPr lang="en-US" altLang="zh-TW" dirty="0"/>
              <a:t>=0.797, p &lt; 0.001)</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en-US" altLang="zh-TW" dirty="0"/>
              <a:t>Alpha</a:t>
            </a:r>
            <a:r>
              <a:rPr lang="zh-TW" altLang="en-US" dirty="0"/>
              <a:t>波的功率在是否有廣告牌間沒有顯著差異</a:t>
            </a:r>
            <a:r>
              <a:rPr lang="en-US" altLang="zh-TW" dirty="0"/>
              <a:t>(F(3, 297) = 1.581, p = 0.194)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低幅</a:t>
            </a:r>
            <a:r>
              <a:rPr lang="en-US" altLang="zh-TW" dirty="0"/>
              <a:t>Beta</a:t>
            </a:r>
            <a:r>
              <a:rPr lang="zh-TW" altLang="en-US" dirty="0"/>
              <a:t>波的功率在是否有廣告牌間有顯著差異</a:t>
            </a:r>
            <a:r>
              <a:rPr lang="en-US" altLang="zh-TW" dirty="0"/>
              <a:t>(F(3,297) = 8.114, p &lt; 0.001 )</a:t>
            </a:r>
            <a:r>
              <a:rPr lang="zh-TW" altLang="en-US" dirty="0"/>
              <a:t>。</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61A7787E-CE07-4A4C-8AED-1D6CAEC41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3627783"/>
            <a:ext cx="4418500" cy="2709153"/>
          </a:xfrm>
          <a:prstGeom prst="rect">
            <a:avLst/>
          </a:prstGeom>
        </p:spPr>
      </p:pic>
      <p:pic>
        <p:nvPicPr>
          <p:cNvPr id="7" name="圖片 6">
            <a:extLst>
              <a:ext uri="{FF2B5EF4-FFF2-40B4-BE49-F238E27FC236}">
                <a16:creationId xmlns:a16="http://schemas.microsoft.com/office/drawing/2014/main" id="{317280CA-A398-483B-8E3F-1AC606D29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877" y="3614929"/>
            <a:ext cx="4514749" cy="2722007"/>
          </a:xfrm>
          <a:prstGeom prst="rect">
            <a:avLst/>
          </a:prstGeom>
        </p:spPr>
      </p:pic>
      <p:sp>
        <p:nvSpPr>
          <p:cNvPr id="4" name="投影片編號版面配置區 3">
            <a:extLst>
              <a:ext uri="{FF2B5EF4-FFF2-40B4-BE49-F238E27FC236}">
                <a16:creationId xmlns:a16="http://schemas.microsoft.com/office/drawing/2014/main" id="{062B061C-660F-4B78-90E9-827D4D364C9C}"/>
              </a:ext>
            </a:extLst>
          </p:cNvPr>
          <p:cNvSpPr>
            <a:spLocks noGrp="1"/>
          </p:cNvSpPr>
          <p:nvPr>
            <p:ph type="sldNum" sz="quarter" idx="12"/>
          </p:nvPr>
        </p:nvSpPr>
        <p:spPr/>
        <p:txBody>
          <a:bodyPr/>
          <a:lstStyle/>
          <a:p>
            <a:fld id="{7F67A566-2812-43FC-988C-F265BB7933EC}" type="slidenum">
              <a:rPr lang="zh-TW" altLang="en-US" smtClean="0"/>
              <a:t>14</a:t>
            </a:fld>
            <a:endParaRPr lang="zh-TW" altLang="en-US"/>
          </a:p>
        </p:txBody>
      </p:sp>
    </p:spTree>
    <p:extLst>
      <p:ext uri="{BB962C8B-B14F-4D97-AF65-F5344CB8AC3E}">
        <p14:creationId xmlns:p14="http://schemas.microsoft.com/office/powerpoint/2010/main" val="7275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Discussion</a:t>
            </a:r>
            <a:endParaRPr lang="zh-TW" altLang="en-US" dirty="0"/>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在動態廣告牌中，受測者偏離道路中心最多且對紅綠燈的反應時間最長，過渡廣告牌次之，最後是靜態廣告牌，表示動態廣告牌最容易影響駕駛性能。</a:t>
            </a:r>
            <a:endParaRPr lang="en-US" altLang="zh-TW" dirty="0"/>
          </a:p>
          <a:p>
            <a:pPr>
              <a:lnSpc>
                <a:spcPct val="125000"/>
              </a:lnSpc>
              <a:spcBef>
                <a:spcPts val="300"/>
              </a:spcBef>
              <a:spcAft>
                <a:spcPts val="300"/>
              </a:spcAft>
              <a:buFont typeface="Wingdings" panose="05000000000000000000" pitchFamily="2" charset="2"/>
              <a:buChar char="l"/>
            </a:pPr>
            <a:r>
              <a:rPr lang="zh-TW" altLang="en-US" dirty="0"/>
              <a:t>這與</a:t>
            </a:r>
            <a:r>
              <a:rPr lang="en-US" altLang="zh-TW" dirty="0" err="1"/>
              <a:t>Edquist</a:t>
            </a:r>
            <a:r>
              <a:rPr lang="en-US" altLang="zh-TW" dirty="0"/>
              <a:t>, </a:t>
            </a:r>
            <a:r>
              <a:rPr lang="en-US" altLang="zh-TW" dirty="0" err="1"/>
              <a:t>Horberry</a:t>
            </a:r>
            <a:r>
              <a:rPr lang="en-US" altLang="zh-TW" dirty="0"/>
              <a:t>, Hosking, and Johnston (2011)</a:t>
            </a:r>
            <a:r>
              <a:rPr lang="zh-TW" altLang="en-US" dirty="0"/>
              <a:t>的研究相反，他們發現過渡廣告牌和靜態廣告牌之間沒有差別。</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無論是平均注視時間或是平均注視次數，動態廣告牌及過渡廣告牌皆大於靜態廣告牌，表示花費更多時間來處理這些信息。</a:t>
            </a:r>
            <a:endParaRPr lang="en-US" altLang="zh-TW" dirty="0"/>
          </a:p>
          <a:p>
            <a:pPr>
              <a:lnSpc>
                <a:spcPct val="125000"/>
              </a:lnSpc>
              <a:spcBef>
                <a:spcPts val="300"/>
              </a:spcBef>
              <a:spcAft>
                <a:spcPts val="300"/>
              </a:spcAft>
              <a:buFont typeface="Wingdings" panose="05000000000000000000" pitchFamily="2" charset="2"/>
              <a:buChar char="l"/>
            </a:pPr>
            <a:r>
              <a:rPr lang="zh-TW" altLang="en-US" dirty="0"/>
              <a:t>這與</a:t>
            </a:r>
            <a:r>
              <a:rPr lang="en-US" altLang="zh-TW" dirty="0" err="1"/>
              <a:t>Belyusar</a:t>
            </a:r>
            <a:r>
              <a:rPr lang="en-US" altLang="zh-TW" dirty="0"/>
              <a:t>, Reimer, </a:t>
            </a:r>
            <a:r>
              <a:rPr lang="en-US" altLang="zh-TW" dirty="0" err="1"/>
              <a:t>Mehler</a:t>
            </a:r>
            <a:r>
              <a:rPr lang="en-US" altLang="zh-TW" dirty="0"/>
              <a:t>, &amp; Coughlin, (2016); </a:t>
            </a:r>
            <a:r>
              <a:rPr lang="en-US" altLang="zh-TW" dirty="0" err="1"/>
              <a:t>Dukic</a:t>
            </a:r>
            <a:r>
              <a:rPr lang="en-US" altLang="zh-TW" dirty="0"/>
              <a:t>, Ahlstrom, Patten, </a:t>
            </a:r>
            <a:r>
              <a:rPr lang="en-US" altLang="zh-TW" dirty="0" err="1"/>
              <a:t>Kettwich</a:t>
            </a:r>
            <a:r>
              <a:rPr lang="en-US" altLang="zh-TW" dirty="0"/>
              <a:t>, &amp; Kircher, (2013)</a:t>
            </a:r>
            <a:r>
              <a:rPr lang="zh-TW" altLang="en-US" dirty="0"/>
              <a:t>的研究一致，他們發現對動態廣告牌的關注多於靜態廣告牌。</a:t>
            </a:r>
            <a:endParaRPr lang="en-US" altLang="zh-TW" dirty="0"/>
          </a:p>
          <a:p>
            <a:pPr>
              <a:lnSpc>
                <a:spcPct val="125000"/>
              </a:lnSpc>
              <a:spcBef>
                <a:spcPts val="300"/>
              </a:spcBef>
              <a:spcAft>
                <a:spcPts val="300"/>
              </a:spcAft>
              <a:buFont typeface="Wingdings" panose="05000000000000000000" pitchFamily="2" charset="2"/>
              <a:buChar char="l"/>
            </a:pPr>
            <a:endParaRPr lang="en-US" altLang="zh-TW" dirty="0"/>
          </a:p>
          <a:p>
            <a:pPr>
              <a:lnSpc>
                <a:spcPct val="125000"/>
              </a:lnSpc>
              <a:spcBef>
                <a:spcPts val="300"/>
              </a:spcBef>
              <a:spcAft>
                <a:spcPts val="300"/>
              </a:spcAft>
              <a:buFont typeface="Wingdings" panose="05000000000000000000" pitchFamily="2" charset="2"/>
              <a:buChar char="Ø"/>
            </a:pPr>
            <a:endParaRPr lang="en-US" altLang="zh-TW" dirty="0"/>
          </a:p>
        </p:txBody>
      </p:sp>
      <p:sp>
        <p:nvSpPr>
          <p:cNvPr id="4" name="投影片編號版面配置區 3">
            <a:extLst>
              <a:ext uri="{FF2B5EF4-FFF2-40B4-BE49-F238E27FC236}">
                <a16:creationId xmlns:a16="http://schemas.microsoft.com/office/drawing/2014/main" id="{405ECC01-632D-4E3E-B4A7-9ED961469E5D}"/>
              </a:ext>
            </a:extLst>
          </p:cNvPr>
          <p:cNvSpPr>
            <a:spLocks noGrp="1"/>
          </p:cNvSpPr>
          <p:nvPr>
            <p:ph type="sldNum" sz="quarter" idx="12"/>
          </p:nvPr>
        </p:nvSpPr>
        <p:spPr/>
        <p:txBody>
          <a:bodyPr/>
          <a:lstStyle/>
          <a:p>
            <a:fld id="{7F67A566-2812-43FC-988C-F265BB7933EC}" type="slidenum">
              <a:rPr lang="zh-TW" altLang="en-US" smtClean="0"/>
              <a:t>15</a:t>
            </a:fld>
            <a:endParaRPr lang="zh-TW" altLang="en-US"/>
          </a:p>
        </p:txBody>
      </p:sp>
    </p:spTree>
    <p:extLst>
      <p:ext uri="{BB962C8B-B14F-4D97-AF65-F5344CB8AC3E}">
        <p14:creationId xmlns:p14="http://schemas.microsoft.com/office/powerpoint/2010/main" val="79248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a:xfrm>
            <a:off x="1097279" y="1845734"/>
            <a:ext cx="10314791" cy="4023360"/>
          </a:xfrm>
        </p:spPr>
        <p:txBody>
          <a:bodyPr>
            <a:noAutofit/>
          </a:bodyPr>
          <a:lstStyle/>
          <a:p>
            <a:pPr algn="just">
              <a:lnSpc>
                <a:spcPct val="125000"/>
              </a:lnSpc>
              <a:spcBef>
                <a:spcPts val="300"/>
              </a:spcBef>
              <a:spcAft>
                <a:spcPts val="300"/>
              </a:spcAft>
              <a:buFont typeface="Wingdings" panose="05000000000000000000" pitchFamily="2" charset="2"/>
              <a:buChar char="Ø"/>
            </a:pPr>
            <a:r>
              <a:rPr lang="zh-TW" altLang="en-US" dirty="0"/>
              <a:t>在</a:t>
            </a:r>
            <a:r>
              <a:rPr lang="en-US" altLang="zh-TW" dirty="0"/>
              <a:t>2019</a:t>
            </a:r>
            <a:r>
              <a:rPr lang="zh-TW" altLang="en-US" dirty="0"/>
              <a:t>年的美國，有</a:t>
            </a:r>
            <a:r>
              <a:rPr lang="en-US" altLang="zh-TW" dirty="0"/>
              <a:t>15%</a:t>
            </a:r>
            <a:r>
              <a:rPr lang="zh-TW" altLang="en-US" dirty="0"/>
              <a:t>的事故是因駕駛員分心而引起的</a:t>
            </a:r>
            <a:r>
              <a:rPr lang="en-US" altLang="zh-TW" dirty="0"/>
              <a:t>(NHTSA, 2021)</a:t>
            </a:r>
            <a:r>
              <a:rPr lang="zh-TW" altLang="en-US" dirty="0"/>
              <a:t>。</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國際標準化組織 </a:t>
            </a:r>
            <a:r>
              <a:rPr lang="en-US" altLang="zh-TW" dirty="0"/>
              <a:t>(ISO) </a:t>
            </a:r>
            <a:r>
              <a:rPr lang="zh-TW" altLang="en-US" dirty="0"/>
              <a:t>將駕駛員分心定義為駕駛者將注意力從駕駛任務轉移到與駕駛無關的物體、人或事件上。</a:t>
            </a:r>
            <a:endParaRPr lang="en-US" altLang="zh-TW" dirty="0"/>
          </a:p>
          <a:p>
            <a:pPr algn="just">
              <a:lnSpc>
                <a:spcPct val="125000"/>
              </a:lnSpc>
              <a:spcBef>
                <a:spcPts val="300"/>
              </a:spcBef>
              <a:spcAft>
                <a:spcPts val="300"/>
              </a:spcAft>
              <a:buFont typeface="Wingdings" panose="05000000000000000000" pitchFamily="2" charset="2"/>
              <a:buChar char="Ø"/>
            </a:pPr>
            <a:r>
              <a:rPr lang="en-US" altLang="zh-TW" dirty="0"/>
              <a:t>Rajendra and </a:t>
            </a:r>
            <a:r>
              <a:rPr lang="en-US" altLang="zh-TW" dirty="0" err="1"/>
              <a:t>Dehzangi</a:t>
            </a:r>
            <a:r>
              <a:rPr lang="en-US" altLang="zh-TW" dirty="0"/>
              <a:t> (2017)</a:t>
            </a:r>
            <a:r>
              <a:rPr lang="zh-TW" altLang="en-US" dirty="0"/>
              <a:t>研究顯示，在開車時打電話或與乘客交談會引起的駕駛員分心。</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廣告牌的使用頻率越來越高，但很少有政策去規定其擺放位置、尺寸及設計</a:t>
            </a:r>
            <a:r>
              <a:rPr lang="en-US" altLang="zh-TW" dirty="0"/>
              <a:t>(</a:t>
            </a:r>
            <a:r>
              <a:rPr lang="en-US" altLang="zh-TW" dirty="0" err="1"/>
              <a:t>Aydın</a:t>
            </a:r>
            <a:r>
              <a:rPr lang="en-US" altLang="zh-TW" dirty="0"/>
              <a:t>, &amp; </a:t>
            </a:r>
            <a:r>
              <a:rPr lang="en-US" altLang="zh-TW" dirty="0" err="1"/>
              <a:t>Nisancı</a:t>
            </a:r>
            <a:r>
              <a:rPr lang="en-US" altLang="zh-TW" dirty="0"/>
              <a:t>, 2008; </a:t>
            </a:r>
            <a:r>
              <a:rPr lang="en-US" altLang="zh-TW" dirty="0" err="1"/>
              <a:t>Belyusar</a:t>
            </a:r>
            <a:r>
              <a:rPr lang="en-US" altLang="zh-TW" dirty="0"/>
              <a:t>, Reimer, </a:t>
            </a:r>
            <a:r>
              <a:rPr lang="en-US" altLang="zh-TW" dirty="0" err="1"/>
              <a:t>Mehler</a:t>
            </a:r>
            <a:r>
              <a:rPr lang="en-US" altLang="zh-TW" dirty="0"/>
              <a:t>, &amp; Coughlin, 2016; </a:t>
            </a:r>
            <a:r>
              <a:rPr lang="en-US" altLang="zh-TW" dirty="0" err="1"/>
              <a:t>Domke</a:t>
            </a:r>
            <a:r>
              <a:rPr lang="en-US" altLang="zh-TW" dirty="0"/>
              <a:t>, </a:t>
            </a:r>
            <a:r>
              <a:rPr lang="en-US" altLang="zh-TW" dirty="0" err="1"/>
              <a:t>Wandachowicz</a:t>
            </a:r>
            <a:r>
              <a:rPr lang="en-US" altLang="zh-TW" dirty="0"/>
              <a:t>, </a:t>
            </a:r>
            <a:r>
              <a:rPr lang="en-US" altLang="zh-TW" dirty="0" err="1"/>
              <a:t>Zalesinska</a:t>
            </a:r>
            <a:r>
              <a:rPr lang="en-US" altLang="zh-TW" dirty="0"/>
              <a:t>, </a:t>
            </a:r>
            <a:r>
              <a:rPr lang="en-US" altLang="zh-TW" dirty="0" err="1"/>
              <a:t>Mroczkowska</a:t>
            </a:r>
            <a:r>
              <a:rPr lang="en-US" altLang="zh-TW" dirty="0"/>
              <a:t>, &amp; </a:t>
            </a:r>
            <a:r>
              <a:rPr lang="en-US" altLang="zh-TW" dirty="0" err="1"/>
              <a:t>Skrzypczak</a:t>
            </a:r>
            <a:r>
              <a:rPr lang="en-US" altLang="zh-TW" dirty="0"/>
              <a:t>, 2012) </a:t>
            </a:r>
            <a:r>
              <a:rPr lang="zh-TW" altLang="en-US" dirty="0"/>
              <a:t>。</a:t>
            </a:r>
            <a:endParaRPr lang="en-US" altLang="zh-TW" dirty="0"/>
          </a:p>
          <a:p>
            <a:pPr algn="just">
              <a:lnSpc>
                <a:spcPct val="125000"/>
              </a:lnSpc>
              <a:spcBef>
                <a:spcPts val="300"/>
              </a:spcBef>
              <a:spcAft>
                <a:spcPts val="300"/>
              </a:spcAft>
              <a:buFont typeface="Wingdings" panose="05000000000000000000" pitchFamily="2" charset="2"/>
              <a:buChar char="Ø"/>
            </a:pPr>
            <a:r>
              <a:rPr lang="en-US" altLang="zh-TW" dirty="0" err="1"/>
              <a:t>Edquist</a:t>
            </a:r>
            <a:r>
              <a:rPr lang="en-US" altLang="zh-TW" dirty="0"/>
              <a:t>, </a:t>
            </a:r>
            <a:r>
              <a:rPr lang="en-US" altLang="zh-TW" dirty="0" err="1"/>
              <a:t>Horberry</a:t>
            </a:r>
            <a:r>
              <a:rPr lang="en-US" altLang="zh-TW" dirty="0"/>
              <a:t>, Hosking, and Johnston (2011)</a:t>
            </a:r>
            <a:r>
              <a:rPr lang="zh-TW" altLang="en-US" dirty="0"/>
              <a:t>表示，廣告牌的存在會干擾駕駛員對道路的注意力，導致駕駛表現變差。</a:t>
            </a:r>
            <a:endParaRPr lang="en-US" altLang="zh-TW" dirty="0"/>
          </a:p>
        </p:txBody>
      </p:sp>
      <p:sp>
        <p:nvSpPr>
          <p:cNvPr id="4" name="投影片編號版面配置區 3">
            <a:extLst>
              <a:ext uri="{FF2B5EF4-FFF2-40B4-BE49-F238E27FC236}">
                <a16:creationId xmlns:a16="http://schemas.microsoft.com/office/drawing/2014/main" id="{2577DBE2-3151-4296-A11E-CCD4E75BAB53}"/>
              </a:ext>
            </a:extLst>
          </p:cNvPr>
          <p:cNvSpPr>
            <a:spLocks noGrp="1"/>
          </p:cNvSpPr>
          <p:nvPr>
            <p:ph type="sldNum" sz="quarter" idx="12"/>
          </p:nvPr>
        </p:nvSpPr>
        <p:spPr/>
        <p:txBody>
          <a:bodyPr/>
          <a:lstStyle/>
          <a:p>
            <a:fld id="{7F67A566-2812-43FC-988C-F265BB7933EC}" type="slidenum">
              <a:rPr lang="zh-TW" altLang="en-US" smtClean="0"/>
              <a:t>2</a:t>
            </a:fld>
            <a:endParaRPr lang="zh-TW" altLang="en-US" dirty="0"/>
          </a:p>
        </p:txBody>
      </p:sp>
    </p:spTree>
    <p:extLst>
      <p:ext uri="{BB962C8B-B14F-4D97-AF65-F5344CB8AC3E}">
        <p14:creationId xmlns:p14="http://schemas.microsoft.com/office/powerpoint/2010/main" val="16131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normAutofit/>
          </a:bodyPr>
          <a:lstStyle/>
          <a:p>
            <a:pPr algn="just">
              <a:lnSpc>
                <a:spcPct val="125000"/>
              </a:lnSpc>
              <a:spcBef>
                <a:spcPts val="300"/>
              </a:spcBef>
              <a:spcAft>
                <a:spcPts val="300"/>
              </a:spcAft>
              <a:buFont typeface="Wingdings" panose="05000000000000000000" pitchFamily="2" charset="2"/>
              <a:buChar char="Ø"/>
            </a:pPr>
            <a:r>
              <a:rPr lang="de-DE" altLang="zh-TW" dirty="0"/>
              <a:t>Dukic, Ahlstrom, Patten, Kettwich, and Kircher (2013)</a:t>
            </a:r>
            <a:r>
              <a:rPr lang="zh-TW" altLang="en-US" dirty="0"/>
              <a:t>研究了瑞典高速公路上的廣告牌對駕駛行為的影響。研究表明，這些廣告牌造成駕駛員注意力分散，且長時間地吸引了駕駛員的視線，以至於瑞典當局決定將這些廣告牌從高速公路上移走。</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為了更精準地分析，使用生理數據分析廣告牌所造成的影響，這可以更深入地了解駕駛者的狀態（</a:t>
            </a:r>
            <a:r>
              <a:rPr lang="en-US" altLang="zh-TW" dirty="0" err="1"/>
              <a:t>Putze</a:t>
            </a:r>
            <a:r>
              <a:rPr lang="en-US" altLang="zh-TW" dirty="0"/>
              <a:t>, Jarvis, &amp; Schultz, 2010; Yang &amp; </a:t>
            </a:r>
            <a:r>
              <a:rPr lang="en-US" altLang="zh-TW" dirty="0" err="1"/>
              <a:t>Jeong</a:t>
            </a:r>
            <a:r>
              <a:rPr lang="en-US" altLang="zh-TW" dirty="0"/>
              <a:t> , 2015)</a:t>
            </a:r>
            <a:r>
              <a:rPr lang="zh-TW" altLang="en-US" dirty="0"/>
              <a:t>。</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眼動追蹤是這方面的一種常用工具，已被證明可以提高偵測駕駛員注意力分散的準確性</a:t>
            </a:r>
            <a:r>
              <a:rPr lang="en-US" altLang="zh-TW" dirty="0"/>
              <a:t>(Liang, Reyes, &amp; Lee, 2007; Zhang, </a:t>
            </a:r>
            <a:r>
              <a:rPr lang="en-US" altLang="zh-TW" dirty="0" err="1"/>
              <a:t>Owechko</a:t>
            </a:r>
            <a:r>
              <a:rPr lang="en-US" altLang="zh-TW" dirty="0"/>
              <a:t>, &amp; Zhang, 2004)</a:t>
            </a:r>
            <a:r>
              <a:rPr lang="zh-TW" altLang="en-US" dirty="0"/>
              <a:t>。</a:t>
            </a:r>
          </a:p>
          <a:p>
            <a:pPr algn="just">
              <a:lnSpc>
                <a:spcPct val="125000"/>
              </a:lnSpc>
              <a:spcBef>
                <a:spcPts val="300"/>
              </a:spcBef>
              <a:spcAft>
                <a:spcPts val="300"/>
              </a:spcAft>
              <a:buFont typeface="Wingdings" panose="05000000000000000000" pitchFamily="2" charset="2"/>
              <a:buChar char="Ø"/>
            </a:pPr>
            <a:r>
              <a:rPr lang="zh-TW" altLang="en-US" dirty="0"/>
              <a:t>在評估廣告牌所導致的影響時，腦波圖已被證明是一種可靠的工具</a:t>
            </a:r>
            <a:r>
              <a:rPr lang="en-US" altLang="zh-TW" dirty="0"/>
              <a:t>(Wang, Clifford, Markham, &amp; Deegan, 2021)</a:t>
            </a:r>
            <a:r>
              <a:rPr lang="zh-TW" altLang="en-US" dirty="0"/>
              <a:t>。</a:t>
            </a:r>
            <a:endParaRPr lang="en-US" altLang="zh-TW" dirty="0"/>
          </a:p>
          <a:p>
            <a:pPr algn="just">
              <a:lnSpc>
                <a:spcPct val="125000"/>
              </a:lnSpc>
              <a:spcBef>
                <a:spcPts val="300"/>
              </a:spcBef>
              <a:spcAft>
                <a:spcPts val="300"/>
              </a:spcAft>
              <a:buFont typeface="Wingdings" panose="05000000000000000000" pitchFamily="2" charset="2"/>
              <a:buChar char="Ø"/>
            </a:pPr>
            <a:endParaRPr lang="en-US" altLang="zh-TW" dirty="0"/>
          </a:p>
        </p:txBody>
      </p:sp>
      <p:sp>
        <p:nvSpPr>
          <p:cNvPr id="4" name="投影片編號版面配置區 3">
            <a:extLst>
              <a:ext uri="{FF2B5EF4-FFF2-40B4-BE49-F238E27FC236}">
                <a16:creationId xmlns:a16="http://schemas.microsoft.com/office/drawing/2014/main" id="{B2BEFE71-FB95-4D56-B605-D46311B01128}"/>
              </a:ext>
            </a:extLst>
          </p:cNvPr>
          <p:cNvSpPr>
            <a:spLocks noGrp="1"/>
          </p:cNvSpPr>
          <p:nvPr>
            <p:ph type="sldNum" sz="quarter" idx="12"/>
          </p:nvPr>
        </p:nvSpPr>
        <p:spPr/>
        <p:txBody>
          <a:bodyPr/>
          <a:lstStyle/>
          <a:p>
            <a:fld id="{7F67A566-2812-43FC-988C-F265BB7933EC}" type="slidenum">
              <a:rPr lang="zh-TW" altLang="en-US" smtClean="0"/>
              <a:t>3</a:t>
            </a:fld>
            <a:endParaRPr lang="zh-TW" altLang="en-US"/>
          </a:p>
        </p:txBody>
      </p:sp>
    </p:spTree>
    <p:extLst>
      <p:ext uri="{BB962C8B-B14F-4D97-AF65-F5344CB8AC3E}">
        <p14:creationId xmlns:p14="http://schemas.microsoft.com/office/powerpoint/2010/main" val="371702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normAutofit/>
          </a:bodyPr>
          <a:lstStyle/>
          <a:p>
            <a:pPr algn="just">
              <a:lnSpc>
                <a:spcPct val="125000"/>
              </a:lnSpc>
              <a:spcBef>
                <a:spcPts val="300"/>
              </a:spcBef>
              <a:spcAft>
                <a:spcPts val="300"/>
              </a:spcAft>
              <a:buFont typeface="Wingdings" panose="05000000000000000000" pitchFamily="2" charset="2"/>
              <a:buChar char="Ø"/>
            </a:pPr>
            <a:r>
              <a:rPr lang="zh-TW" altLang="en-US" dirty="0"/>
              <a:t>有研究表明，來自</a:t>
            </a:r>
            <a:r>
              <a:rPr lang="zh-TW" altLang="en-US" b="0" i="0" dirty="0">
                <a:solidFill>
                  <a:srgbClr val="202124"/>
                </a:solidFill>
                <a:effectLst/>
                <a:latin typeface="arial" panose="020B0604020202020204" pitchFamily="34" charset="0"/>
              </a:rPr>
              <a:t>額葉皮質的</a:t>
            </a:r>
            <a:r>
              <a:rPr lang="el-GR" altLang="zh-TW" b="0" i="0" dirty="0">
                <a:solidFill>
                  <a:srgbClr val="202122"/>
                </a:solidFill>
                <a:effectLst/>
                <a:latin typeface="Arial" panose="020B0604020202020204" pitchFamily="34" charset="0"/>
              </a:rPr>
              <a:t>θ</a:t>
            </a:r>
            <a:r>
              <a:rPr lang="en-US" altLang="zh-TW" b="0" i="0" dirty="0">
                <a:solidFill>
                  <a:srgbClr val="202122"/>
                </a:solidFill>
                <a:effectLst/>
                <a:latin typeface="Arial" panose="020B0604020202020204" pitchFamily="34" charset="0"/>
              </a:rPr>
              <a:t>(</a:t>
            </a:r>
            <a:r>
              <a:rPr lang="en-US" altLang="zh-TW" b="0" i="0" dirty="0">
                <a:solidFill>
                  <a:srgbClr val="202124"/>
                </a:solidFill>
                <a:effectLst/>
                <a:latin typeface="Times New Roman" panose="02020603050405020304" pitchFamily="18" charset="0"/>
                <a:ea typeface="標楷體" panose="03000509000000000000" pitchFamily="65" charset="-120"/>
              </a:rPr>
              <a:t>theta)</a:t>
            </a:r>
            <a:r>
              <a:rPr lang="zh-TW" altLang="en-US" b="0" i="0" dirty="0">
                <a:solidFill>
                  <a:srgbClr val="202124"/>
                </a:solidFill>
                <a:effectLst/>
                <a:latin typeface="Times New Roman" panose="02020603050405020304" pitchFamily="18" charset="0"/>
                <a:ea typeface="標楷體" panose="03000509000000000000" pitchFamily="65" charset="-120"/>
              </a:rPr>
              <a:t>波與</a:t>
            </a:r>
            <a:r>
              <a:rPr lang="el-GR" altLang="zh-TW" b="0" i="0" dirty="0">
                <a:solidFill>
                  <a:srgbClr val="202122"/>
                </a:solidFill>
                <a:effectLst/>
                <a:latin typeface="Arial" panose="020B0604020202020204" pitchFamily="34" charset="0"/>
              </a:rPr>
              <a:t>β</a:t>
            </a:r>
            <a:r>
              <a:rPr lang="en-US" altLang="zh-TW" b="0" i="0" dirty="0">
                <a:solidFill>
                  <a:srgbClr val="202122"/>
                </a:solidFill>
                <a:effectLst/>
                <a:latin typeface="Arial" panose="020B0604020202020204" pitchFamily="34" charset="0"/>
              </a:rPr>
              <a:t>(</a:t>
            </a:r>
            <a:r>
              <a:rPr lang="en-US" altLang="zh-TW" b="0" i="0" dirty="0">
                <a:solidFill>
                  <a:srgbClr val="202124"/>
                </a:solidFill>
                <a:effectLst/>
                <a:latin typeface="Times New Roman" panose="02020603050405020304" pitchFamily="18" charset="0"/>
                <a:ea typeface="標楷體" panose="03000509000000000000" pitchFamily="65" charset="-120"/>
              </a:rPr>
              <a:t>beta)</a:t>
            </a:r>
            <a:r>
              <a:rPr lang="zh-TW" altLang="en-US" dirty="0">
                <a:solidFill>
                  <a:srgbClr val="202124"/>
                </a:solidFill>
                <a:latin typeface="Times New Roman" panose="02020603050405020304" pitchFamily="18" charset="0"/>
                <a:ea typeface="標楷體" panose="03000509000000000000" pitchFamily="65" charset="-120"/>
              </a:rPr>
              <a:t>波，與駕駛分心相關</a:t>
            </a:r>
            <a:r>
              <a:rPr lang="de-DE" altLang="zh-TW" dirty="0">
                <a:solidFill>
                  <a:srgbClr val="202124"/>
                </a:solidFill>
                <a:latin typeface="Times New Roman" panose="02020603050405020304" pitchFamily="18" charset="0"/>
                <a:ea typeface="標楷體" panose="03000509000000000000" pitchFamily="65" charset="-120"/>
              </a:rPr>
              <a:t>(Dehzangi, Rajendra, &amp; Taherisadr, 2018; Lin et al., 2008; Lin, Chen, Ko, &amp; Wang, </a:t>
            </a:r>
            <a:r>
              <a:rPr lang="de-DE" altLang="zh-TW" dirty="0">
                <a:solidFill>
                  <a:srgbClr val="202124"/>
                </a:solidFill>
                <a:latin typeface="+mj-lt"/>
              </a:rPr>
              <a:t>2011)</a:t>
            </a:r>
            <a:r>
              <a:rPr lang="zh-TW" altLang="en-US" dirty="0">
                <a:solidFill>
                  <a:srgbClr val="202124"/>
                </a:solidFill>
                <a:latin typeface="arial" panose="020B0604020202020204" pitchFamily="34" charset="0"/>
              </a:rPr>
              <a:t>。</a:t>
            </a:r>
            <a:endParaRPr lang="en-US" altLang="zh-TW" dirty="0">
              <a:solidFill>
                <a:srgbClr val="202124"/>
              </a:solidFill>
              <a:latin typeface="arial" panose="020B0604020202020204" pitchFamily="34" charset="0"/>
            </a:endParaRPr>
          </a:p>
          <a:p>
            <a:pPr algn="just">
              <a:lnSpc>
                <a:spcPct val="125000"/>
              </a:lnSpc>
              <a:spcBef>
                <a:spcPts val="300"/>
              </a:spcBef>
              <a:spcAft>
                <a:spcPts val="300"/>
              </a:spcAft>
              <a:buFont typeface="Wingdings" panose="05000000000000000000" pitchFamily="2" charset="2"/>
              <a:buChar char="Ø"/>
            </a:pPr>
            <a:r>
              <a:rPr lang="zh-TW" altLang="en-US" dirty="0"/>
              <a:t>一些研究分析了靜態和動態廣告牌之間的差異</a:t>
            </a:r>
            <a:r>
              <a:rPr lang="en-US" altLang="zh-TW" dirty="0"/>
              <a:t>(</a:t>
            </a:r>
            <a:r>
              <a:rPr lang="zh-TW" altLang="en-US" dirty="0"/>
              <a:t>例如：</a:t>
            </a:r>
            <a:r>
              <a:rPr lang="en-US" altLang="zh-TW" dirty="0" err="1"/>
              <a:t>Edquist</a:t>
            </a:r>
            <a:r>
              <a:rPr lang="en-US" altLang="zh-TW" dirty="0"/>
              <a:t>, </a:t>
            </a:r>
            <a:r>
              <a:rPr lang="en-US" altLang="zh-TW" dirty="0" err="1"/>
              <a:t>Horberry</a:t>
            </a:r>
            <a:r>
              <a:rPr lang="en-US" altLang="zh-TW" dirty="0"/>
              <a:t>, Hosking, &amp; Johnston, 2011; </a:t>
            </a:r>
            <a:r>
              <a:rPr lang="en-US" altLang="zh-TW" dirty="0" err="1"/>
              <a:t>Belyusar</a:t>
            </a:r>
            <a:r>
              <a:rPr lang="en-US" altLang="zh-TW" dirty="0"/>
              <a:t>, Reimer, </a:t>
            </a:r>
            <a:r>
              <a:rPr lang="en-US" altLang="zh-TW" dirty="0" err="1"/>
              <a:t>Mehler</a:t>
            </a:r>
            <a:r>
              <a:rPr lang="en-US" altLang="zh-TW" dirty="0"/>
              <a:t>, &amp; Coughlin, 2016; </a:t>
            </a:r>
            <a:r>
              <a:rPr lang="en-US" altLang="zh-TW" dirty="0" err="1"/>
              <a:t>Dukic</a:t>
            </a:r>
            <a:r>
              <a:rPr lang="en-US" altLang="zh-TW" dirty="0"/>
              <a:t>, Ahlstrom, Patten, </a:t>
            </a:r>
            <a:r>
              <a:rPr lang="en-US" altLang="zh-TW" dirty="0" err="1"/>
              <a:t>Kettwich</a:t>
            </a:r>
            <a:r>
              <a:rPr lang="en-US" altLang="zh-TW" dirty="0"/>
              <a:t>, &amp; Kircher, 2013)</a:t>
            </a:r>
            <a:r>
              <a:rPr lang="zh-TW" altLang="en-US" dirty="0"/>
              <a:t>。</a:t>
            </a:r>
          </a:p>
          <a:p>
            <a:pPr algn="just">
              <a:lnSpc>
                <a:spcPct val="125000"/>
              </a:lnSpc>
              <a:spcBef>
                <a:spcPts val="300"/>
              </a:spcBef>
              <a:spcAft>
                <a:spcPts val="300"/>
              </a:spcAft>
              <a:buFont typeface="Wingdings" panose="05000000000000000000" pitchFamily="2" charset="2"/>
              <a:buChar char="Ø"/>
            </a:pPr>
            <a:r>
              <a:rPr lang="zh-TW" altLang="en-US" dirty="0"/>
              <a:t>很少有研究詳細說明三種類型的廣告牌</a:t>
            </a:r>
            <a:r>
              <a:rPr lang="en-US" altLang="zh-TW" dirty="0"/>
              <a:t>(</a:t>
            </a:r>
            <a:r>
              <a:rPr lang="zh-TW" altLang="en-US" dirty="0"/>
              <a:t>靜態、過渡、動態</a:t>
            </a:r>
            <a:r>
              <a:rPr lang="en-US" altLang="zh-TW" dirty="0"/>
              <a:t>)</a:t>
            </a:r>
            <a:r>
              <a:rPr lang="zh-TW" altLang="en-US" dirty="0"/>
              <a:t>對駕駛員的影響。</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這個研究的目的是評估三種不同類型的廣告牌對駕駛員表現和注意力分配的影響。</a:t>
            </a:r>
          </a:p>
        </p:txBody>
      </p:sp>
      <p:sp>
        <p:nvSpPr>
          <p:cNvPr id="4" name="投影片編號版面配置區 3">
            <a:extLst>
              <a:ext uri="{FF2B5EF4-FFF2-40B4-BE49-F238E27FC236}">
                <a16:creationId xmlns:a16="http://schemas.microsoft.com/office/drawing/2014/main" id="{5149AE95-E28E-461F-A64F-D80878AA6723}"/>
              </a:ext>
            </a:extLst>
          </p:cNvPr>
          <p:cNvSpPr>
            <a:spLocks noGrp="1"/>
          </p:cNvSpPr>
          <p:nvPr>
            <p:ph type="sldNum" sz="quarter" idx="12"/>
          </p:nvPr>
        </p:nvSpPr>
        <p:spPr/>
        <p:txBody>
          <a:bodyPr/>
          <a:lstStyle/>
          <a:p>
            <a:fld id="{7F67A566-2812-43FC-988C-F265BB7933EC}" type="slidenum">
              <a:rPr lang="zh-TW" altLang="en-US" smtClean="0"/>
              <a:t>4</a:t>
            </a:fld>
            <a:endParaRPr lang="zh-TW" altLang="en-US"/>
          </a:p>
        </p:txBody>
      </p:sp>
    </p:spTree>
    <p:extLst>
      <p:ext uri="{BB962C8B-B14F-4D97-AF65-F5344CB8AC3E}">
        <p14:creationId xmlns:p14="http://schemas.microsoft.com/office/powerpoint/2010/main" val="423491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Method-</a:t>
            </a:r>
            <a:r>
              <a:rPr lang="zh-TW" altLang="en-US" sz="4800" dirty="0"/>
              <a:t>受測者</a:t>
            </a:r>
            <a:endParaRPr lang="zh-TW" altLang="en-US" dirty="0"/>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normAutofit/>
          </a:bodyPr>
          <a:lstStyle/>
          <a:p>
            <a:pPr lvl="1" algn="just">
              <a:lnSpc>
                <a:spcPct val="170000"/>
              </a:lnSpc>
              <a:spcBef>
                <a:spcPts val="300"/>
              </a:spcBef>
              <a:spcAft>
                <a:spcPts val="300"/>
              </a:spcAft>
              <a:buFont typeface="Wingdings" panose="05000000000000000000" pitchFamily="2" charset="2"/>
              <a:buChar char="l"/>
            </a:pPr>
            <a:r>
              <a:rPr lang="en-US" altLang="zh-TW" sz="2200" dirty="0"/>
              <a:t>100</a:t>
            </a:r>
            <a:r>
              <a:rPr lang="zh-TW" altLang="en-US" sz="2200" dirty="0"/>
              <a:t>位受測者</a:t>
            </a:r>
            <a:endParaRPr lang="en-US" altLang="zh-TW" sz="2200" dirty="0"/>
          </a:p>
          <a:p>
            <a:pPr lvl="1" algn="just">
              <a:lnSpc>
                <a:spcPct val="170000"/>
              </a:lnSpc>
              <a:spcBef>
                <a:spcPts val="300"/>
              </a:spcBef>
              <a:spcAft>
                <a:spcPts val="300"/>
              </a:spcAft>
              <a:buFont typeface="Wingdings" panose="05000000000000000000" pitchFamily="2" charset="2"/>
              <a:buChar char="l"/>
            </a:pPr>
            <a:r>
              <a:rPr lang="zh-TW" altLang="en-US" sz="2200" dirty="0"/>
              <a:t>男：</a:t>
            </a:r>
            <a:r>
              <a:rPr lang="en-US" altLang="zh-TW" sz="2200" dirty="0"/>
              <a:t>59</a:t>
            </a:r>
            <a:r>
              <a:rPr lang="zh-TW" altLang="en-US" sz="2200" dirty="0"/>
              <a:t>名、女：</a:t>
            </a:r>
            <a:r>
              <a:rPr lang="en-US" altLang="zh-TW" sz="2200" dirty="0"/>
              <a:t>41</a:t>
            </a:r>
            <a:r>
              <a:rPr lang="zh-TW" altLang="en-US" sz="2200" dirty="0"/>
              <a:t>名</a:t>
            </a:r>
            <a:endParaRPr lang="en-US" altLang="zh-TW" sz="2200" dirty="0"/>
          </a:p>
          <a:p>
            <a:pPr lvl="1" algn="just">
              <a:lnSpc>
                <a:spcPct val="170000"/>
              </a:lnSpc>
              <a:spcBef>
                <a:spcPts val="300"/>
              </a:spcBef>
              <a:spcAft>
                <a:spcPts val="300"/>
              </a:spcAft>
              <a:buFont typeface="Wingdings" panose="05000000000000000000" pitchFamily="2" charset="2"/>
              <a:buChar char="l"/>
            </a:pPr>
            <a:r>
              <a:rPr lang="zh-TW" altLang="en-US" sz="2200" dirty="0"/>
              <a:t>平均年齡：</a:t>
            </a:r>
            <a:r>
              <a:rPr lang="en-US" altLang="zh-TW" sz="2200" dirty="0"/>
              <a:t>23.3</a:t>
            </a:r>
            <a:r>
              <a:rPr lang="zh-TW" altLang="en-US" sz="2200" dirty="0"/>
              <a:t>歲</a:t>
            </a:r>
            <a:r>
              <a:rPr lang="en-US" altLang="zh-TW" sz="2200" dirty="0"/>
              <a:t>(18~44</a:t>
            </a:r>
            <a:r>
              <a:rPr lang="zh-TW" altLang="en-US" sz="2200" dirty="0"/>
              <a:t>歲</a:t>
            </a:r>
            <a:r>
              <a:rPr lang="en-US" altLang="zh-TW" sz="2200" dirty="0"/>
              <a:t>)</a:t>
            </a:r>
          </a:p>
          <a:p>
            <a:pPr lvl="1" algn="just">
              <a:lnSpc>
                <a:spcPct val="170000"/>
              </a:lnSpc>
              <a:spcBef>
                <a:spcPts val="300"/>
              </a:spcBef>
              <a:spcAft>
                <a:spcPts val="300"/>
              </a:spcAft>
              <a:buFont typeface="Wingdings" panose="05000000000000000000" pitchFamily="2" charset="2"/>
              <a:buChar char="l"/>
            </a:pPr>
            <a:r>
              <a:rPr lang="zh-TW" altLang="en-US" sz="2200" dirty="0"/>
              <a:t>皆持有有效駕照</a:t>
            </a:r>
            <a:endParaRPr lang="en-US" altLang="zh-TW" sz="2200" dirty="0"/>
          </a:p>
          <a:p>
            <a:pPr lvl="1" algn="just">
              <a:lnSpc>
                <a:spcPct val="170000"/>
              </a:lnSpc>
              <a:spcBef>
                <a:spcPts val="300"/>
              </a:spcBef>
              <a:spcAft>
                <a:spcPts val="300"/>
              </a:spcAft>
              <a:buFont typeface="Wingdings" panose="05000000000000000000" pitchFamily="2" charset="2"/>
              <a:buChar char="l"/>
            </a:pPr>
            <a:r>
              <a:rPr lang="zh-TW" altLang="en-US" sz="2200" dirty="0"/>
              <a:t>未服用含有鎮定劑的藥物</a:t>
            </a:r>
            <a:endParaRPr lang="en-US" altLang="zh-TW" sz="2200" dirty="0"/>
          </a:p>
        </p:txBody>
      </p:sp>
      <p:sp>
        <p:nvSpPr>
          <p:cNvPr id="4" name="投影片編號版面配置區 3">
            <a:extLst>
              <a:ext uri="{FF2B5EF4-FFF2-40B4-BE49-F238E27FC236}">
                <a16:creationId xmlns:a16="http://schemas.microsoft.com/office/drawing/2014/main" id="{49A628EE-1B16-44CB-AFD7-3AE77C305616}"/>
              </a:ext>
            </a:extLst>
          </p:cNvPr>
          <p:cNvSpPr>
            <a:spLocks noGrp="1"/>
          </p:cNvSpPr>
          <p:nvPr>
            <p:ph type="sldNum" sz="quarter" idx="12"/>
          </p:nvPr>
        </p:nvSpPr>
        <p:spPr/>
        <p:txBody>
          <a:bodyPr/>
          <a:lstStyle/>
          <a:p>
            <a:fld id="{7F67A566-2812-43FC-988C-F265BB7933EC}" type="slidenum">
              <a:rPr lang="zh-TW" altLang="en-US" smtClean="0"/>
              <a:t>5</a:t>
            </a:fld>
            <a:endParaRPr lang="zh-TW" altLang="en-US"/>
          </a:p>
        </p:txBody>
      </p:sp>
    </p:spTree>
    <p:extLst>
      <p:ext uri="{BB962C8B-B14F-4D97-AF65-F5344CB8AC3E}">
        <p14:creationId xmlns:p14="http://schemas.microsoft.com/office/powerpoint/2010/main" val="328161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Method-</a:t>
            </a:r>
            <a:r>
              <a:rPr lang="zh-TW" altLang="en-US" dirty="0"/>
              <a:t>設備</a:t>
            </a:r>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en-US" altLang="zh-TW" sz="2200" dirty="0" err="1"/>
              <a:t>DriveSafety</a:t>
            </a:r>
            <a:r>
              <a:rPr lang="en-US" altLang="zh-TW" sz="2200" dirty="0"/>
              <a:t>™ </a:t>
            </a:r>
            <a:r>
              <a:rPr lang="zh-TW" altLang="en-US" sz="2200" dirty="0"/>
              <a:t>駕駛模擬系統</a:t>
            </a:r>
            <a:endParaRPr lang="en-US" altLang="zh-TW" sz="2200" dirty="0"/>
          </a:p>
          <a:p>
            <a:pPr lvl="1">
              <a:lnSpc>
                <a:spcPct val="125000"/>
              </a:lnSpc>
              <a:spcBef>
                <a:spcPts val="300"/>
              </a:spcBef>
              <a:spcAft>
                <a:spcPts val="300"/>
              </a:spcAft>
              <a:buFont typeface="Wingdings" panose="05000000000000000000" pitchFamily="2" charset="2"/>
              <a:buChar char="l"/>
            </a:pPr>
            <a:r>
              <a:rPr lang="zh-TW" altLang="en-US" sz="2000" dirty="0"/>
              <a:t>有三個投影布幕呈現約</a:t>
            </a:r>
            <a:r>
              <a:rPr lang="en-US" altLang="zh-TW" sz="2000" dirty="0"/>
              <a:t>180</a:t>
            </a:r>
            <a:r>
              <a:rPr lang="zh-TW" altLang="en-US" sz="2000" dirty="0"/>
              <a:t>度的駕駛視野。</a:t>
            </a:r>
            <a:endParaRPr lang="en-US" altLang="zh-TW" sz="2000" dirty="0"/>
          </a:p>
          <a:p>
            <a:pPr lvl="1">
              <a:lnSpc>
                <a:spcPct val="125000"/>
              </a:lnSpc>
              <a:spcBef>
                <a:spcPts val="300"/>
              </a:spcBef>
              <a:spcAft>
                <a:spcPts val="300"/>
              </a:spcAft>
              <a:buFont typeface="Wingdings" panose="05000000000000000000" pitchFamily="2" charset="2"/>
              <a:buChar char="l"/>
            </a:pPr>
            <a:r>
              <a:rPr lang="zh-TW" altLang="en-US" sz="2000" dirty="0"/>
              <a:t>以 </a:t>
            </a:r>
            <a:r>
              <a:rPr lang="en-US" altLang="zh-TW" sz="2000" dirty="0"/>
              <a:t>60 Hz</a:t>
            </a:r>
            <a:r>
              <a:rPr lang="zh-TW" altLang="en-US" sz="2000" dirty="0"/>
              <a:t>的速率記錄駕駛性能指標。</a:t>
            </a:r>
            <a:endParaRPr lang="en-US" altLang="zh-TW" sz="2000" dirty="0"/>
          </a:p>
          <a:p>
            <a:pPr lvl="1">
              <a:lnSpc>
                <a:spcPct val="125000"/>
              </a:lnSpc>
              <a:spcBef>
                <a:spcPts val="300"/>
              </a:spcBef>
              <a:spcAft>
                <a:spcPts val="300"/>
              </a:spcAft>
              <a:buFont typeface="Wingdings" panose="05000000000000000000" pitchFamily="2" charset="2"/>
              <a:buChar char="l"/>
            </a:pPr>
            <a:r>
              <a:rPr lang="zh-TW" altLang="en-US" sz="2000" dirty="0"/>
              <a:t>有三個後照鏡</a:t>
            </a:r>
            <a:r>
              <a:rPr lang="en-US" altLang="zh-TW" sz="2000" dirty="0"/>
              <a:t>(</a:t>
            </a:r>
            <a:r>
              <a:rPr lang="zh-TW" altLang="en-US" sz="2000" dirty="0"/>
              <a:t>右、左、中</a:t>
            </a:r>
            <a:r>
              <a:rPr lang="en-US" altLang="zh-TW" sz="2000" dirty="0"/>
              <a:t>)</a:t>
            </a:r>
            <a:r>
              <a:rPr lang="zh-TW" altLang="en-US" sz="2000" dirty="0"/>
              <a:t>。</a:t>
            </a:r>
            <a:endParaRPr lang="en-US" altLang="zh-TW" sz="2000" dirty="0"/>
          </a:p>
          <a:p>
            <a:pPr lvl="1">
              <a:lnSpc>
                <a:spcPct val="125000"/>
              </a:lnSpc>
              <a:spcBef>
                <a:spcPts val="300"/>
              </a:spcBef>
              <a:spcAft>
                <a:spcPts val="300"/>
              </a:spcAft>
              <a:buFont typeface="Wingdings" panose="05000000000000000000" pitchFamily="2" charset="2"/>
              <a:buChar char="l"/>
            </a:pPr>
            <a:r>
              <a:rPr lang="zh-TW" altLang="en-US" sz="2000" dirty="0"/>
              <a:t>與貝魯特城市環境相似的路線。</a:t>
            </a:r>
            <a:endParaRPr lang="en-US" altLang="zh-TW" sz="2000" dirty="0"/>
          </a:p>
          <a:p>
            <a:pPr>
              <a:lnSpc>
                <a:spcPct val="125000"/>
              </a:lnSpc>
              <a:spcBef>
                <a:spcPts val="300"/>
              </a:spcBef>
              <a:spcAft>
                <a:spcPts val="300"/>
              </a:spcAft>
              <a:buFont typeface="Wingdings" panose="05000000000000000000" pitchFamily="2" charset="2"/>
              <a:buChar char="Ø"/>
            </a:pPr>
            <a:r>
              <a:rPr lang="en-US" altLang="zh-TW" sz="2200" dirty="0" err="1"/>
              <a:t>Fovio</a:t>
            </a:r>
            <a:r>
              <a:rPr lang="en-US" altLang="zh-TW" sz="2200" dirty="0"/>
              <a:t> </a:t>
            </a:r>
            <a:r>
              <a:rPr lang="zh-TW" altLang="en-US" sz="2200" dirty="0"/>
              <a:t>眼動儀</a:t>
            </a:r>
            <a:endParaRPr lang="en-US" altLang="zh-TW" sz="2200" dirty="0"/>
          </a:p>
          <a:p>
            <a:pPr>
              <a:lnSpc>
                <a:spcPct val="125000"/>
              </a:lnSpc>
              <a:spcBef>
                <a:spcPts val="300"/>
              </a:spcBef>
              <a:spcAft>
                <a:spcPts val="300"/>
              </a:spcAft>
              <a:buFont typeface="Wingdings" panose="05000000000000000000" pitchFamily="2" charset="2"/>
              <a:buChar char="Ø"/>
            </a:pPr>
            <a:r>
              <a:rPr lang="en-US" altLang="zh-TW" sz="2200" dirty="0" err="1"/>
              <a:t>Emotiv</a:t>
            </a:r>
            <a:r>
              <a:rPr lang="en-US" altLang="zh-TW" sz="2200" dirty="0"/>
              <a:t> EPOC</a:t>
            </a:r>
            <a:r>
              <a:rPr lang="zh-TW" altLang="en-US" sz="2200" dirty="0"/>
              <a:t> </a:t>
            </a:r>
            <a:r>
              <a:rPr lang="en-US" altLang="zh-TW" sz="2200" dirty="0"/>
              <a:t>14-channel</a:t>
            </a:r>
          </a:p>
          <a:p>
            <a:pPr>
              <a:lnSpc>
                <a:spcPct val="125000"/>
              </a:lnSpc>
              <a:spcBef>
                <a:spcPts val="300"/>
              </a:spcBef>
              <a:spcAft>
                <a:spcPts val="300"/>
              </a:spcAft>
              <a:buFont typeface="Wingdings" panose="05000000000000000000" pitchFamily="2" charset="2"/>
              <a:buChar char="l"/>
            </a:pPr>
            <a:endParaRPr lang="en-US" altLang="zh-TW" dirty="0"/>
          </a:p>
        </p:txBody>
      </p:sp>
      <p:pic>
        <p:nvPicPr>
          <p:cNvPr id="5" name="圖片 4" descr="一張含有 文字 的圖片&#10;&#10;自動產生的描述">
            <a:extLst>
              <a:ext uri="{FF2B5EF4-FFF2-40B4-BE49-F238E27FC236}">
                <a16:creationId xmlns:a16="http://schemas.microsoft.com/office/drawing/2014/main" id="{3DEE734A-A101-4928-B4C8-8C3FE3045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112" y="416137"/>
            <a:ext cx="4140047" cy="2859194"/>
          </a:xfrm>
          <a:prstGeom prst="rect">
            <a:avLst/>
          </a:prstGeom>
        </p:spPr>
      </p:pic>
      <p:pic>
        <p:nvPicPr>
          <p:cNvPr id="7" name="圖片 6" descr="一張含有 文字, 室內 的圖片&#10;&#10;自動產生的描述">
            <a:extLst>
              <a:ext uri="{FF2B5EF4-FFF2-40B4-BE49-F238E27FC236}">
                <a16:creationId xmlns:a16="http://schemas.microsoft.com/office/drawing/2014/main" id="{752E5C2A-0ACF-49AC-AB4B-412BE289A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616" y="3237803"/>
            <a:ext cx="6038850" cy="3009900"/>
          </a:xfrm>
          <a:prstGeom prst="rect">
            <a:avLst/>
          </a:prstGeom>
        </p:spPr>
      </p:pic>
      <p:pic>
        <p:nvPicPr>
          <p:cNvPr id="9" name="圖片 8" descr="一張含有 盤式制動器 的圖片&#10;&#10;自動產生的描述">
            <a:extLst>
              <a:ext uri="{FF2B5EF4-FFF2-40B4-BE49-F238E27FC236}">
                <a16:creationId xmlns:a16="http://schemas.microsoft.com/office/drawing/2014/main" id="{4D50F04E-F8B3-4C69-8511-1563CFE24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7909" y="5129625"/>
            <a:ext cx="2382964" cy="1478937"/>
          </a:xfrm>
          <a:prstGeom prst="rect">
            <a:avLst/>
          </a:prstGeom>
        </p:spPr>
      </p:pic>
      <p:sp>
        <p:nvSpPr>
          <p:cNvPr id="4" name="投影片編號版面配置區 3">
            <a:extLst>
              <a:ext uri="{FF2B5EF4-FFF2-40B4-BE49-F238E27FC236}">
                <a16:creationId xmlns:a16="http://schemas.microsoft.com/office/drawing/2014/main" id="{1E4A36F8-055E-44F2-B5F5-4966A1685C8E}"/>
              </a:ext>
            </a:extLst>
          </p:cNvPr>
          <p:cNvSpPr>
            <a:spLocks noGrp="1"/>
          </p:cNvSpPr>
          <p:nvPr>
            <p:ph type="sldNum" sz="quarter" idx="12"/>
          </p:nvPr>
        </p:nvSpPr>
        <p:spPr/>
        <p:txBody>
          <a:bodyPr/>
          <a:lstStyle/>
          <a:p>
            <a:fld id="{7F67A566-2812-43FC-988C-F265BB7933EC}" type="slidenum">
              <a:rPr lang="zh-TW" altLang="en-US" smtClean="0"/>
              <a:t>6</a:t>
            </a:fld>
            <a:endParaRPr lang="zh-TW" altLang="en-US"/>
          </a:p>
        </p:txBody>
      </p:sp>
    </p:spTree>
    <p:extLst>
      <p:ext uri="{BB962C8B-B14F-4D97-AF65-F5344CB8AC3E}">
        <p14:creationId xmlns:p14="http://schemas.microsoft.com/office/powerpoint/2010/main" val="314258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Method-</a:t>
            </a:r>
            <a:r>
              <a:rPr lang="zh-TW" altLang="en-US" dirty="0"/>
              <a:t>廣告牌</a:t>
            </a:r>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a:xfrm>
            <a:off x="1097280" y="1845733"/>
            <a:ext cx="10058400" cy="4477246"/>
          </a:xfrm>
        </p:spPr>
        <p:txBody>
          <a:bodyPr/>
          <a:lstStyle/>
          <a:p>
            <a:pPr>
              <a:lnSpc>
                <a:spcPct val="125000"/>
              </a:lnSpc>
              <a:spcBef>
                <a:spcPts val="300"/>
              </a:spcBef>
              <a:spcAft>
                <a:spcPts val="300"/>
              </a:spcAft>
              <a:buFont typeface="Wingdings" panose="05000000000000000000" pitchFamily="2" charset="2"/>
              <a:buChar char="Ø"/>
            </a:pPr>
            <a:r>
              <a:rPr lang="zh-TW" altLang="en-US" dirty="0"/>
              <a:t>共有</a:t>
            </a:r>
            <a:r>
              <a:rPr lang="en-US" altLang="zh-TW" dirty="0"/>
              <a:t>27</a:t>
            </a:r>
            <a:r>
              <a:rPr lang="zh-TW" altLang="en-US" dirty="0"/>
              <a:t>個廣告牌，九個靜態、九個過渡、九個動態。</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有三種類別：食物、時尚、汽車</a:t>
            </a:r>
            <a:r>
              <a:rPr lang="en-US" altLang="zh-TW" dirty="0"/>
              <a:t>(</a:t>
            </a:r>
            <a:r>
              <a:rPr lang="zh-TW" altLang="en-US" dirty="0"/>
              <a:t>各</a:t>
            </a:r>
            <a:r>
              <a:rPr lang="en-US" altLang="zh-TW" dirty="0"/>
              <a:t>9</a:t>
            </a:r>
            <a:r>
              <a:rPr lang="zh-TW" altLang="en-US" dirty="0"/>
              <a:t>個</a:t>
            </a:r>
            <a:r>
              <a:rPr lang="en-US" altLang="zh-TW" dirty="0"/>
              <a:t>)</a:t>
            </a:r>
            <a:r>
              <a:rPr lang="zh-TW" altLang="en-US" dirty="0"/>
              <a:t>。</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廣告牌的內容包含：</a:t>
            </a:r>
            <a:endParaRPr lang="en-US" altLang="zh-TW" dirty="0"/>
          </a:p>
          <a:p>
            <a:pPr marL="702900" indent="-342900" algn="just">
              <a:lnSpc>
                <a:spcPct val="125000"/>
              </a:lnSpc>
              <a:spcBef>
                <a:spcPts val="300"/>
              </a:spcBef>
              <a:spcAft>
                <a:spcPts val="300"/>
              </a:spcAft>
              <a:buFont typeface="Wingdings" panose="05000000000000000000" pitchFamily="2" charset="2"/>
              <a:buChar char="l"/>
            </a:pPr>
            <a:r>
              <a:rPr lang="zh-TW" altLang="en-US" sz="1800" dirty="0"/>
              <a:t>標題</a:t>
            </a:r>
            <a:endParaRPr lang="en-US" altLang="zh-TW" sz="1800" dirty="0"/>
          </a:p>
          <a:p>
            <a:pPr marL="702900" indent="-342900" algn="just">
              <a:lnSpc>
                <a:spcPct val="125000"/>
              </a:lnSpc>
              <a:spcBef>
                <a:spcPts val="300"/>
              </a:spcBef>
              <a:spcAft>
                <a:spcPts val="300"/>
              </a:spcAft>
              <a:buFont typeface="Wingdings" panose="05000000000000000000" pitchFamily="2" charset="2"/>
              <a:buChar char="l"/>
            </a:pPr>
            <a:r>
              <a:rPr lang="zh-TW" altLang="en-US" sz="1800" dirty="0"/>
              <a:t>圖片</a:t>
            </a:r>
            <a:endParaRPr lang="en-US" altLang="zh-TW" sz="1800" dirty="0"/>
          </a:p>
          <a:p>
            <a:pPr marL="702900" indent="-342900" algn="just">
              <a:lnSpc>
                <a:spcPct val="125000"/>
              </a:lnSpc>
              <a:spcBef>
                <a:spcPts val="300"/>
              </a:spcBef>
              <a:spcAft>
                <a:spcPts val="300"/>
              </a:spcAft>
              <a:buFont typeface="Wingdings" panose="05000000000000000000" pitchFamily="2" charset="2"/>
              <a:buChar char="l"/>
            </a:pPr>
            <a:r>
              <a:rPr lang="zh-TW" altLang="en-US" sz="1800" dirty="0"/>
              <a:t>標誌</a:t>
            </a:r>
            <a:endParaRPr lang="en-US" altLang="zh-TW" sz="1800" dirty="0"/>
          </a:p>
          <a:p>
            <a:pPr marL="702900" indent="-342900" algn="just">
              <a:lnSpc>
                <a:spcPct val="125000"/>
              </a:lnSpc>
              <a:spcBef>
                <a:spcPts val="300"/>
              </a:spcBef>
              <a:spcAft>
                <a:spcPts val="300"/>
              </a:spcAft>
              <a:buFont typeface="Wingdings" panose="05000000000000000000" pitchFamily="2" charset="2"/>
              <a:buChar char="l"/>
            </a:pPr>
            <a:r>
              <a:rPr lang="zh-TW" altLang="en-US" sz="1800" dirty="0"/>
              <a:t>電話</a:t>
            </a:r>
            <a:endParaRPr lang="en-US" altLang="zh-TW" sz="1800" dirty="0"/>
          </a:p>
          <a:p>
            <a:pPr algn="just">
              <a:lnSpc>
                <a:spcPct val="125000"/>
              </a:lnSpc>
              <a:spcBef>
                <a:spcPts val="300"/>
              </a:spcBef>
              <a:spcAft>
                <a:spcPts val="300"/>
              </a:spcAft>
              <a:buFont typeface="Wingdings" panose="05000000000000000000" pitchFamily="2" charset="2"/>
              <a:buChar char="Ø"/>
            </a:pPr>
            <a:r>
              <a:rPr lang="zh-TW" altLang="en-US" dirty="0"/>
              <a:t>文字及圖片分別佔總面積的</a:t>
            </a:r>
            <a:r>
              <a:rPr lang="en-US" altLang="zh-TW" dirty="0"/>
              <a:t>11%</a:t>
            </a:r>
            <a:r>
              <a:rPr lang="zh-TW" altLang="en-US" dirty="0"/>
              <a:t>及</a:t>
            </a:r>
            <a:r>
              <a:rPr lang="en-US" altLang="zh-TW" dirty="0"/>
              <a:t>55%</a:t>
            </a:r>
            <a:r>
              <a:rPr lang="zh-TW" altLang="en-US" dirty="0"/>
              <a:t>。</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兩個廣告牌間距離</a:t>
            </a:r>
            <a:r>
              <a:rPr lang="en-US" altLang="zh-TW" dirty="0"/>
              <a:t>400</a:t>
            </a:r>
            <a:r>
              <a:rPr lang="zh-TW" altLang="en-US" dirty="0"/>
              <a:t>公尺，且皆放置在右側。</a:t>
            </a:r>
            <a:endParaRPr lang="en-US" altLang="zh-TW" dirty="0"/>
          </a:p>
          <a:p>
            <a:pPr algn="just">
              <a:lnSpc>
                <a:spcPct val="125000"/>
              </a:lnSpc>
              <a:spcBef>
                <a:spcPts val="300"/>
              </a:spcBef>
              <a:spcAft>
                <a:spcPts val="300"/>
              </a:spcAft>
              <a:buFont typeface="Wingdings" panose="05000000000000000000" pitchFamily="2" charset="2"/>
              <a:buChar char="Ø"/>
            </a:pPr>
            <a:r>
              <a:rPr lang="zh-TW" altLang="en-US" dirty="0"/>
              <a:t>有九個廣告牌放在十字路口。</a:t>
            </a:r>
            <a:endParaRPr lang="en-US" altLang="zh-TW" dirty="0"/>
          </a:p>
        </p:txBody>
      </p:sp>
      <p:pic>
        <p:nvPicPr>
          <p:cNvPr id="5" name="圖片 4" descr="一張含有 文字, 披薩, 碗盤, 食物 的圖片&#10;&#10;自動產生的描述">
            <a:extLst>
              <a:ext uri="{FF2B5EF4-FFF2-40B4-BE49-F238E27FC236}">
                <a16:creationId xmlns:a16="http://schemas.microsoft.com/office/drawing/2014/main" id="{88E90B00-1D51-4F93-ACF6-BCD2562B1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370" y="13292"/>
            <a:ext cx="3145416" cy="1737360"/>
          </a:xfrm>
          <a:prstGeom prst="rect">
            <a:avLst/>
          </a:prstGeom>
        </p:spPr>
      </p:pic>
      <p:pic>
        <p:nvPicPr>
          <p:cNvPr id="7" name="圖片 6" descr="一張含有 文字 的圖片&#10;&#10;自動產生的描述">
            <a:extLst>
              <a:ext uri="{FF2B5EF4-FFF2-40B4-BE49-F238E27FC236}">
                <a16:creationId xmlns:a16="http://schemas.microsoft.com/office/drawing/2014/main" id="{57057920-ADCF-44B3-B49F-0C9F5DBC2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583" y="0"/>
            <a:ext cx="3145417" cy="1763945"/>
          </a:xfrm>
          <a:prstGeom prst="rect">
            <a:avLst/>
          </a:prstGeom>
        </p:spPr>
      </p:pic>
      <p:pic>
        <p:nvPicPr>
          <p:cNvPr id="9" name="圖片 8" descr="一張含有 文字, 運輸, 汽車 的圖片&#10;&#10;自動產生的描述">
            <a:extLst>
              <a:ext uri="{FF2B5EF4-FFF2-40B4-BE49-F238E27FC236}">
                <a16:creationId xmlns:a16="http://schemas.microsoft.com/office/drawing/2014/main" id="{20292979-857A-4757-9F60-58E5862EF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582" y="1763944"/>
            <a:ext cx="3145417" cy="1763946"/>
          </a:xfrm>
          <a:prstGeom prst="rect">
            <a:avLst/>
          </a:prstGeom>
        </p:spPr>
      </p:pic>
      <p:pic>
        <p:nvPicPr>
          <p:cNvPr id="11" name="圖片 10" descr="一張含有 文字, 建築物, 室外, 景色 的圖片&#10;&#10;自動產生的描述">
            <a:extLst>
              <a:ext uri="{FF2B5EF4-FFF2-40B4-BE49-F238E27FC236}">
                <a16:creationId xmlns:a16="http://schemas.microsoft.com/office/drawing/2014/main" id="{7BD2F355-885F-43E0-A599-8041EA0F56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078" y="3636263"/>
            <a:ext cx="3733843" cy="2394220"/>
          </a:xfrm>
          <a:prstGeom prst="rect">
            <a:avLst/>
          </a:prstGeom>
        </p:spPr>
      </p:pic>
      <p:sp>
        <p:nvSpPr>
          <p:cNvPr id="4" name="投影片編號版面配置區 3">
            <a:extLst>
              <a:ext uri="{FF2B5EF4-FFF2-40B4-BE49-F238E27FC236}">
                <a16:creationId xmlns:a16="http://schemas.microsoft.com/office/drawing/2014/main" id="{3322A86C-F28B-435B-A76D-550EC029F2C2}"/>
              </a:ext>
            </a:extLst>
          </p:cNvPr>
          <p:cNvSpPr>
            <a:spLocks noGrp="1"/>
          </p:cNvSpPr>
          <p:nvPr>
            <p:ph type="sldNum" sz="quarter" idx="12"/>
          </p:nvPr>
        </p:nvSpPr>
        <p:spPr/>
        <p:txBody>
          <a:bodyPr/>
          <a:lstStyle/>
          <a:p>
            <a:fld id="{7F67A566-2812-43FC-988C-F265BB7933EC}" type="slidenum">
              <a:rPr lang="zh-TW" altLang="en-US" smtClean="0"/>
              <a:t>7</a:t>
            </a:fld>
            <a:endParaRPr lang="zh-TW" altLang="en-US"/>
          </a:p>
        </p:txBody>
      </p:sp>
    </p:spTree>
    <p:extLst>
      <p:ext uri="{BB962C8B-B14F-4D97-AF65-F5344CB8AC3E}">
        <p14:creationId xmlns:p14="http://schemas.microsoft.com/office/powerpoint/2010/main" val="348412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Method-</a:t>
            </a:r>
            <a:r>
              <a:rPr lang="zh-TW" altLang="en-US" dirty="0"/>
              <a:t>程序</a:t>
            </a:r>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受測者簽署同意書及填寫有關其年齡、性別和駕駛經驗的人口統計問卷。</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先讓受測者穿戴</a:t>
            </a:r>
            <a:r>
              <a:rPr lang="en-US" altLang="zh-TW" sz="2000" dirty="0" err="1"/>
              <a:t>Emotiv</a:t>
            </a:r>
            <a:r>
              <a:rPr lang="en-US" altLang="zh-TW" sz="2000" dirty="0"/>
              <a:t> EPOC</a:t>
            </a:r>
            <a:r>
              <a:rPr lang="zh-TW" altLang="en-US" sz="2000" dirty="0"/>
              <a:t>，並校準眼動儀。</a:t>
            </a:r>
            <a:endParaRPr lang="en-US" altLang="zh-TW" sz="2000" dirty="0"/>
          </a:p>
          <a:p>
            <a:pPr>
              <a:lnSpc>
                <a:spcPct val="125000"/>
              </a:lnSpc>
              <a:spcBef>
                <a:spcPts val="300"/>
              </a:spcBef>
              <a:spcAft>
                <a:spcPts val="300"/>
              </a:spcAft>
              <a:buFont typeface="Wingdings" panose="05000000000000000000" pitchFamily="2" charset="2"/>
              <a:buChar char="Ø"/>
            </a:pPr>
            <a:r>
              <a:rPr lang="zh-TW" altLang="en-US" dirty="0"/>
              <a:t>告知受測者如何操作模擬器，並進行約</a:t>
            </a:r>
            <a:r>
              <a:rPr lang="en-US" altLang="zh-TW" dirty="0"/>
              <a:t>10</a:t>
            </a:r>
            <a:r>
              <a:rPr lang="zh-TW" altLang="en-US" dirty="0"/>
              <a:t>分鐘的試駕。</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當受測者距離廣告牌</a:t>
            </a:r>
            <a:r>
              <a:rPr lang="en-US" altLang="zh-TW" dirty="0"/>
              <a:t>140</a:t>
            </a:r>
            <a:r>
              <a:rPr lang="zh-TW" altLang="en-US" dirty="0"/>
              <a:t>公尺時，就能看到廣告牌。</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實驗結束後，收測者須填寫實驗後調查，說明是否因為廣告牌而分心，且說明他們認為最容易分心的廣告牌。</a:t>
            </a:r>
            <a:endParaRPr lang="en-US" altLang="zh-TW" dirty="0"/>
          </a:p>
          <a:p>
            <a:pPr>
              <a:lnSpc>
                <a:spcPct val="125000"/>
              </a:lnSpc>
              <a:spcBef>
                <a:spcPts val="300"/>
              </a:spcBef>
              <a:spcAft>
                <a:spcPts val="300"/>
              </a:spcAft>
              <a:buFont typeface="Wingdings" panose="05000000000000000000" pitchFamily="2" charset="2"/>
              <a:buChar char="Ø"/>
            </a:pPr>
            <a:r>
              <a:rPr lang="zh-TW" altLang="en-US" dirty="0"/>
              <a:t>路線總長為</a:t>
            </a:r>
            <a:r>
              <a:rPr lang="en-US" altLang="zh-TW" dirty="0"/>
              <a:t>10</a:t>
            </a:r>
            <a:r>
              <a:rPr lang="zh-TW" altLang="en-US" dirty="0"/>
              <a:t>公里，總實驗過程約為</a:t>
            </a:r>
            <a:r>
              <a:rPr lang="en-US" altLang="zh-TW" dirty="0"/>
              <a:t>45</a:t>
            </a:r>
            <a:r>
              <a:rPr lang="zh-TW" altLang="en-US" dirty="0"/>
              <a:t>分鐘。</a:t>
            </a:r>
            <a:endParaRPr lang="en-US" altLang="zh-TW" dirty="0"/>
          </a:p>
          <a:p>
            <a:pPr>
              <a:lnSpc>
                <a:spcPct val="125000"/>
              </a:lnSpc>
              <a:spcBef>
                <a:spcPts val="300"/>
              </a:spcBef>
              <a:spcAft>
                <a:spcPts val="300"/>
              </a:spcAft>
              <a:buFont typeface="Wingdings" panose="05000000000000000000" pitchFamily="2" charset="2"/>
              <a:buChar char="Ø"/>
            </a:pPr>
            <a:endParaRPr lang="zh-TW" altLang="en-US" dirty="0"/>
          </a:p>
        </p:txBody>
      </p:sp>
      <p:pic>
        <p:nvPicPr>
          <p:cNvPr id="5" name="圖片 4">
            <a:extLst>
              <a:ext uri="{FF2B5EF4-FFF2-40B4-BE49-F238E27FC236}">
                <a16:creationId xmlns:a16="http://schemas.microsoft.com/office/drawing/2014/main" id="{B8465A2B-C8DA-485A-AFD0-8F8377155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015" y="4171097"/>
            <a:ext cx="5338763" cy="2400300"/>
          </a:xfrm>
          <a:prstGeom prst="rect">
            <a:avLst/>
          </a:prstGeom>
        </p:spPr>
      </p:pic>
      <p:sp>
        <p:nvSpPr>
          <p:cNvPr id="4" name="投影片編號版面配置區 3">
            <a:extLst>
              <a:ext uri="{FF2B5EF4-FFF2-40B4-BE49-F238E27FC236}">
                <a16:creationId xmlns:a16="http://schemas.microsoft.com/office/drawing/2014/main" id="{8FAD237C-D212-4481-AE27-55932624EB27}"/>
              </a:ext>
            </a:extLst>
          </p:cNvPr>
          <p:cNvSpPr>
            <a:spLocks noGrp="1"/>
          </p:cNvSpPr>
          <p:nvPr>
            <p:ph type="sldNum" sz="quarter" idx="12"/>
          </p:nvPr>
        </p:nvSpPr>
        <p:spPr/>
        <p:txBody>
          <a:bodyPr/>
          <a:lstStyle/>
          <a:p>
            <a:fld id="{7F67A566-2812-43FC-988C-F265BB7933EC}" type="slidenum">
              <a:rPr lang="zh-TW" altLang="en-US" smtClean="0"/>
              <a:t>8</a:t>
            </a:fld>
            <a:endParaRPr lang="zh-TW" altLang="en-US"/>
          </a:p>
        </p:txBody>
      </p:sp>
    </p:spTree>
    <p:extLst>
      <p:ext uri="{BB962C8B-B14F-4D97-AF65-F5344CB8AC3E}">
        <p14:creationId xmlns:p14="http://schemas.microsoft.com/office/powerpoint/2010/main" val="255535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6D8CC4-D74D-42A0-BF3A-75A672C00889}"/>
              </a:ext>
            </a:extLst>
          </p:cNvPr>
          <p:cNvSpPr>
            <a:spLocks noGrp="1"/>
          </p:cNvSpPr>
          <p:nvPr>
            <p:ph type="title"/>
          </p:nvPr>
        </p:nvSpPr>
        <p:spPr/>
        <p:txBody>
          <a:bodyPr/>
          <a:lstStyle/>
          <a:p>
            <a:r>
              <a:rPr lang="en-US" altLang="zh-TW" dirty="0"/>
              <a:t>Method-</a:t>
            </a:r>
            <a:r>
              <a:rPr lang="zh-TW" altLang="en-US" dirty="0"/>
              <a:t>實驗設計</a:t>
            </a:r>
          </a:p>
        </p:txBody>
      </p:sp>
      <p:sp>
        <p:nvSpPr>
          <p:cNvPr id="3" name="內容版面配置區 2">
            <a:extLst>
              <a:ext uri="{FF2B5EF4-FFF2-40B4-BE49-F238E27FC236}">
                <a16:creationId xmlns:a16="http://schemas.microsoft.com/office/drawing/2014/main" id="{F7F0B8E0-3C1C-4C6E-ACBF-51F14D2E3F06}"/>
              </a:ext>
            </a:extLst>
          </p:cNvPr>
          <p:cNvSpPr>
            <a:spLocks noGrp="1"/>
          </p:cNvSpPr>
          <p:nvPr>
            <p:ph idx="1"/>
          </p:nvPr>
        </p:nvSpPr>
        <p:spPr/>
        <p:txBody>
          <a:bodyPr/>
          <a:lstStyle/>
          <a:p>
            <a:pPr>
              <a:lnSpc>
                <a:spcPct val="125000"/>
              </a:lnSpc>
              <a:spcBef>
                <a:spcPts val="300"/>
              </a:spcBef>
              <a:spcAft>
                <a:spcPts val="300"/>
              </a:spcAft>
              <a:buFont typeface="Wingdings" panose="05000000000000000000" pitchFamily="2" charset="2"/>
              <a:buChar char="Ø"/>
            </a:pPr>
            <a:r>
              <a:rPr lang="zh-TW" altLang="en-US" dirty="0"/>
              <a:t>自變項：</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廣告牌的類型</a:t>
            </a:r>
            <a:r>
              <a:rPr lang="en-US" altLang="zh-TW" dirty="0"/>
              <a:t>(</a:t>
            </a:r>
            <a:r>
              <a:rPr lang="zh-TW" altLang="en-US" dirty="0"/>
              <a:t>控制、靜態、過渡、動態</a:t>
            </a:r>
            <a:r>
              <a:rPr lang="en-US" altLang="zh-TW" dirty="0"/>
              <a:t>)</a:t>
            </a:r>
          </a:p>
          <a:p>
            <a:pPr>
              <a:lnSpc>
                <a:spcPct val="125000"/>
              </a:lnSpc>
              <a:spcBef>
                <a:spcPts val="300"/>
              </a:spcBef>
              <a:spcAft>
                <a:spcPts val="300"/>
              </a:spcAft>
              <a:buFont typeface="Wingdings" panose="05000000000000000000" pitchFamily="2" charset="2"/>
              <a:buChar char="Ø"/>
            </a:pPr>
            <a:r>
              <a:rPr lang="zh-TW" altLang="en-US" dirty="0"/>
              <a:t>依變項：</a:t>
            </a:r>
            <a:endParaRPr lang="en-US" altLang="zh-TW" dirty="0"/>
          </a:p>
          <a:p>
            <a:pPr marL="702900" indent="-342900">
              <a:lnSpc>
                <a:spcPct val="125000"/>
              </a:lnSpc>
              <a:spcBef>
                <a:spcPts val="300"/>
              </a:spcBef>
              <a:spcAft>
                <a:spcPts val="300"/>
              </a:spcAft>
              <a:buFont typeface="Wingdings" panose="05000000000000000000" pitchFamily="2" charset="2"/>
              <a:buChar char="l"/>
            </a:pPr>
            <a:r>
              <a:rPr lang="zh-TW" altLang="en-US" dirty="0"/>
              <a:t>駕駛性能：</a:t>
            </a:r>
            <a:endParaRPr lang="en-US" altLang="zh-TW" dirty="0"/>
          </a:p>
          <a:p>
            <a:pPr marL="720000" indent="0">
              <a:lnSpc>
                <a:spcPct val="125000"/>
              </a:lnSpc>
              <a:spcBef>
                <a:spcPts val="300"/>
              </a:spcBef>
              <a:spcAft>
                <a:spcPts val="300"/>
              </a:spcAft>
              <a:buNone/>
            </a:pPr>
            <a:r>
              <a:rPr lang="en-US" altLang="zh-TW" dirty="0"/>
              <a:t>1.</a:t>
            </a:r>
            <a:r>
              <a:rPr lang="zh-TW" altLang="en-US" dirty="0"/>
              <a:t>平均速度</a:t>
            </a:r>
            <a:r>
              <a:rPr lang="en-US" altLang="zh-TW" dirty="0"/>
              <a:t>(m/s)</a:t>
            </a:r>
            <a:r>
              <a:rPr lang="zh-TW" altLang="en-US" dirty="0"/>
              <a:t>                </a:t>
            </a:r>
            <a:r>
              <a:rPr lang="en-US" altLang="zh-TW" dirty="0"/>
              <a:t>3.</a:t>
            </a:r>
            <a:r>
              <a:rPr lang="zh-TW" altLang="en-US" dirty="0"/>
              <a:t>與車道中心位置的平均偏差</a:t>
            </a:r>
            <a:r>
              <a:rPr lang="en-US" altLang="zh-TW" dirty="0"/>
              <a:t>(m)</a:t>
            </a:r>
          </a:p>
          <a:p>
            <a:pPr marL="720000" indent="0">
              <a:lnSpc>
                <a:spcPct val="125000"/>
              </a:lnSpc>
              <a:spcBef>
                <a:spcPts val="300"/>
              </a:spcBef>
              <a:spcAft>
                <a:spcPts val="300"/>
              </a:spcAft>
              <a:buNone/>
            </a:pPr>
            <a:r>
              <a:rPr lang="en-US" altLang="zh-TW" dirty="0"/>
              <a:t>2.</a:t>
            </a:r>
            <a:r>
              <a:rPr lang="zh-TW" altLang="en-US" dirty="0"/>
              <a:t>平均加速度</a:t>
            </a:r>
            <a:r>
              <a:rPr lang="en-US" altLang="zh-TW" dirty="0"/>
              <a:t>(m/s</a:t>
            </a:r>
            <a:r>
              <a:rPr lang="en-US" altLang="zh-TW" baseline="30000" dirty="0"/>
              <a:t>2</a:t>
            </a:r>
            <a:r>
              <a:rPr lang="en-US" altLang="zh-TW" dirty="0"/>
              <a:t>)</a:t>
            </a:r>
            <a:r>
              <a:rPr lang="zh-TW" altLang="en-US" dirty="0"/>
              <a:t>           </a:t>
            </a:r>
            <a:r>
              <a:rPr lang="en-US" altLang="zh-TW" dirty="0"/>
              <a:t>4.</a:t>
            </a:r>
            <a:r>
              <a:rPr lang="zh-TW" altLang="en-US" dirty="0"/>
              <a:t>對十字路口紅綠燈的平均反應時間</a:t>
            </a:r>
            <a:r>
              <a:rPr lang="en-US" altLang="zh-TW" dirty="0"/>
              <a:t>(s)</a:t>
            </a:r>
          </a:p>
          <a:p>
            <a:pPr marL="1177200" indent="-457200">
              <a:lnSpc>
                <a:spcPct val="125000"/>
              </a:lnSpc>
              <a:spcBef>
                <a:spcPts val="300"/>
              </a:spcBef>
              <a:spcAft>
                <a:spcPts val="300"/>
              </a:spcAft>
              <a:buFont typeface="+mj-lt"/>
              <a:buAutoNum type="arabicPeriod"/>
            </a:pPr>
            <a:endParaRPr lang="en-US" altLang="zh-TW" dirty="0"/>
          </a:p>
          <a:p>
            <a:pPr marL="1177200" indent="-457200">
              <a:lnSpc>
                <a:spcPct val="125000"/>
              </a:lnSpc>
              <a:spcBef>
                <a:spcPts val="300"/>
              </a:spcBef>
              <a:spcAft>
                <a:spcPts val="300"/>
              </a:spcAft>
              <a:buFont typeface="+mj-lt"/>
              <a:buAutoNum type="arabicPeriod"/>
            </a:pPr>
            <a:endParaRPr lang="zh-TW" altLang="en-US" dirty="0"/>
          </a:p>
        </p:txBody>
      </p:sp>
      <p:pic>
        <p:nvPicPr>
          <p:cNvPr id="5" name="圖片 4" descr="一張含有 文字 的圖片&#10;&#10;自動產生的描述">
            <a:extLst>
              <a:ext uri="{FF2B5EF4-FFF2-40B4-BE49-F238E27FC236}">
                <a16:creationId xmlns:a16="http://schemas.microsoft.com/office/drawing/2014/main" id="{84A9B720-50CD-4840-B3C9-0EAAB1426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552" y="4593193"/>
            <a:ext cx="8617303" cy="1978204"/>
          </a:xfrm>
          <a:prstGeom prst="rect">
            <a:avLst/>
          </a:prstGeom>
        </p:spPr>
      </p:pic>
      <p:sp>
        <p:nvSpPr>
          <p:cNvPr id="4" name="投影片編號版面配置區 3">
            <a:extLst>
              <a:ext uri="{FF2B5EF4-FFF2-40B4-BE49-F238E27FC236}">
                <a16:creationId xmlns:a16="http://schemas.microsoft.com/office/drawing/2014/main" id="{3E285377-3C44-47AB-82D8-2A83DD8939A0}"/>
              </a:ext>
            </a:extLst>
          </p:cNvPr>
          <p:cNvSpPr>
            <a:spLocks noGrp="1"/>
          </p:cNvSpPr>
          <p:nvPr>
            <p:ph type="sldNum" sz="quarter" idx="12"/>
          </p:nvPr>
        </p:nvSpPr>
        <p:spPr/>
        <p:txBody>
          <a:bodyPr/>
          <a:lstStyle/>
          <a:p>
            <a:fld id="{7F67A566-2812-43FC-988C-F265BB7933EC}" type="slidenum">
              <a:rPr lang="zh-TW" altLang="en-US" smtClean="0"/>
              <a:t>9</a:t>
            </a:fld>
            <a:endParaRPr lang="zh-TW" altLang="en-US"/>
          </a:p>
        </p:txBody>
      </p:sp>
    </p:spTree>
    <p:extLst>
      <p:ext uri="{BB962C8B-B14F-4D97-AF65-F5344CB8AC3E}">
        <p14:creationId xmlns:p14="http://schemas.microsoft.com/office/powerpoint/2010/main" val="4200452064"/>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自訂 3">
      <a:majorFont>
        <a:latin typeface="Times New Roman"/>
        <a:ea typeface="標楷體"/>
        <a:cs typeface=""/>
      </a:majorFont>
      <a:minorFont>
        <a:latin typeface="Times New Roman"/>
        <a:ea typeface="標楷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2112</TotalTime>
  <Words>2054</Words>
  <Application>Microsoft Office PowerPoint</Application>
  <PresentationFormat>寬螢幕</PresentationFormat>
  <Paragraphs>155</Paragraphs>
  <Slides>15</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微軟正黑體</vt:lpstr>
      <vt:lpstr>Arial</vt:lpstr>
      <vt:lpstr>Arial</vt:lpstr>
      <vt:lpstr>Calibri</vt:lpstr>
      <vt:lpstr>Times New Roman</vt:lpstr>
      <vt:lpstr>Wingdings</vt:lpstr>
      <vt:lpstr>回顧</vt:lpstr>
      <vt:lpstr>Roadside digital billboard advertisements: Effects of static, transitioning, and animated designs on drivers’ performance and attention </vt:lpstr>
      <vt:lpstr>Introduction</vt:lpstr>
      <vt:lpstr>Introduction</vt:lpstr>
      <vt:lpstr>Introduction</vt:lpstr>
      <vt:lpstr>Method-受測者</vt:lpstr>
      <vt:lpstr>Method-設備</vt:lpstr>
      <vt:lpstr>Method-廣告牌</vt:lpstr>
      <vt:lpstr>Method-程序</vt:lpstr>
      <vt:lpstr>Method-實驗設計</vt:lpstr>
      <vt:lpstr>Method-實驗設計</vt:lpstr>
      <vt:lpstr>Method-實驗設計</vt:lpstr>
      <vt:lpstr>Result-駕駛性能</vt:lpstr>
      <vt:lpstr>Result-視覺行為</vt:lpstr>
      <vt:lpstr>Result-EEG</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Roadside digital billboard advertisements: Effects of static, transitioning, and animated designs on drivers’ performance and attention</dc:title>
  <dc:creator>瑀婕 陳</dc:creator>
  <cp:lastModifiedBy>瑀婕 陳</cp:lastModifiedBy>
  <cp:revision>10</cp:revision>
  <dcterms:created xsi:type="dcterms:W3CDTF">2021-11-20T15:28:15Z</dcterms:created>
  <dcterms:modified xsi:type="dcterms:W3CDTF">2021-12-02T08:04:31Z</dcterms:modified>
</cp:coreProperties>
</file>